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1" r:id="rId3"/>
    <p:sldId id="257" r:id="rId4"/>
    <p:sldId id="258" r:id="rId5"/>
    <p:sldId id="259" r:id="rId6"/>
    <p:sldId id="260"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3" r:id="rId37"/>
    <p:sldId id="291" r:id="rId38"/>
    <p:sldId id="292"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3" r:id="rId56"/>
    <p:sldId id="314" r:id="rId57"/>
    <p:sldId id="310" r:id="rId58"/>
    <p:sldId id="311" r:id="rId59"/>
    <p:sldId id="315" r:id="rId60"/>
    <p:sldId id="316" r:id="rId61"/>
    <p:sldId id="317" r:id="rId62"/>
    <p:sldId id="312"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3" r:id="rId8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4" d="100"/>
          <a:sy n="74" d="100"/>
        </p:scale>
        <p:origin x="-1290" y="9"/>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Равнобедренный треугольник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Заголовок 7"/>
          <p:cNvSpPr>
            <a:spLocks noGrp="1"/>
          </p:cNvSpPr>
          <p:nvPr>
            <p:ph type="ctrTitle"/>
          </p:nvPr>
        </p:nvSpPr>
        <p:spPr>
          <a:xfrm>
            <a:off x="540544" y="776288"/>
            <a:ext cx="8062912" cy="1470025"/>
          </a:xfrm>
        </p:spPr>
        <p:txBody>
          <a:bodyPr anchor="b">
            <a:normAutofit/>
          </a:bodyPr>
          <a:lstStyle>
            <a:lvl1pPr algn="r">
              <a:defRPr sz="4400"/>
            </a:lvl1pPr>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a:xfrm>
            <a:off x="1371600" y="6012656"/>
            <a:ext cx="5791200" cy="365125"/>
          </a:xfrm>
        </p:spPr>
        <p:txBody>
          <a:bodyPr tIns="0" bIns="0" anchor="t"/>
          <a:lstStyle>
            <a:lvl1pPr algn="r">
              <a:defRPr sz="1000"/>
            </a:lvl1pPr>
          </a:lstStyle>
          <a:p>
            <a:fld id="{B0A31EB2-FB0C-4734-A4E3-F4EE235D19C5}" type="datetimeFigureOut">
              <a:rPr lang="ru-RU" smtClean="0"/>
              <a:t>17.10.2023</a:t>
            </a:fld>
            <a:endParaRPr lang="ru-RU"/>
          </a:p>
        </p:txBody>
      </p:sp>
      <p:sp>
        <p:nvSpPr>
          <p:cNvPr id="17" name="Нижний колонтитул 16"/>
          <p:cNvSpPr>
            <a:spLocks noGrp="1"/>
          </p:cNvSpPr>
          <p:nvPr>
            <p:ph type="ftr" sz="quarter" idx="11"/>
          </p:nvPr>
        </p:nvSpPr>
        <p:spPr>
          <a:xfrm>
            <a:off x="1371600" y="5650704"/>
            <a:ext cx="5791200" cy="365125"/>
          </a:xfrm>
        </p:spPr>
        <p:txBody>
          <a:bodyPr tIns="0" bIns="0" anchor="b"/>
          <a:lstStyle>
            <a:lvl1pPr algn="r">
              <a:defRPr sz="1100"/>
            </a:lvl1pPr>
          </a:lstStyle>
          <a:p>
            <a:endParaRPr lang="ru-RU"/>
          </a:p>
        </p:txBody>
      </p:sp>
      <p:sp>
        <p:nvSpPr>
          <p:cNvPr id="29" name="Номер слайда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21637581-1517-40BA-BD62-F5F9F4B7C59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0A31EB2-FB0C-4734-A4E3-F4EE235D19C5}" type="datetimeFigureOut">
              <a:rPr lang="ru-RU" smtClean="0"/>
              <a:t>17.10.2023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1637581-1517-40BA-BD62-F5F9F4B7C59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381000"/>
            <a:ext cx="1905000" cy="5486400"/>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381000"/>
            <a:ext cx="6248400" cy="5486400"/>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0A31EB2-FB0C-4734-A4E3-F4EE235D19C5}" type="datetimeFigureOut">
              <a:rPr lang="ru-RU" smtClean="0"/>
              <a:t>17.10.2023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1637581-1517-40BA-BD62-F5F9F4B7C59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7494"/>
            <a:ext cx="8229600" cy="1399032"/>
          </a:xfrm>
        </p:spPr>
        <p:txBody>
          <a:bodyPr/>
          <a:lstStyle/>
          <a:p>
            <a:r>
              <a:rPr kumimoji="0" lang="ru-RU" smtClean="0"/>
              <a:t>Образец заголовка</a:t>
            </a:r>
            <a:endParaRPr kumimoji="0" lang="en-US"/>
          </a:p>
        </p:txBody>
      </p:sp>
      <p:sp>
        <p:nvSpPr>
          <p:cNvPr id="3" name="Объект 2"/>
          <p:cNvSpPr>
            <a:spLocks noGrp="1"/>
          </p:cNvSpPr>
          <p:nvPr>
            <p:ph idx="1"/>
          </p:nvPr>
        </p:nvSpPr>
        <p:spPr>
          <a:xfrm>
            <a:off x="457200" y="1882808"/>
            <a:ext cx="8229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a:xfrm>
            <a:off x="4791456" y="6480048"/>
            <a:ext cx="2133600" cy="301752"/>
          </a:xfrm>
        </p:spPr>
        <p:txBody>
          <a:bodyPr/>
          <a:lstStyle/>
          <a:p>
            <a:fld id="{B0A31EB2-FB0C-4734-A4E3-F4EE235D19C5}" type="datetimeFigureOut">
              <a:rPr lang="ru-RU" smtClean="0"/>
              <a:t>17.10.2023</a:t>
            </a:fld>
            <a:endParaRPr lang="ru-RU"/>
          </a:p>
        </p:txBody>
      </p:sp>
      <p:sp>
        <p:nvSpPr>
          <p:cNvPr id="5" name="Нижний колонтитул 4"/>
          <p:cNvSpPr>
            <a:spLocks noGrp="1"/>
          </p:cNvSpPr>
          <p:nvPr>
            <p:ph type="ftr" sz="quarter" idx="11"/>
          </p:nvPr>
        </p:nvSpPr>
        <p:spPr>
          <a:xfrm>
            <a:off x="457200" y="6480969"/>
            <a:ext cx="4260056" cy="300831"/>
          </a:xfrm>
        </p:spPr>
        <p:txBody>
          <a:bodyPr/>
          <a:lstStyle/>
          <a:p>
            <a:endParaRPr lang="ru-RU"/>
          </a:p>
        </p:txBody>
      </p:sp>
      <p:sp>
        <p:nvSpPr>
          <p:cNvPr id="6" name="Номер слайда 5"/>
          <p:cNvSpPr>
            <a:spLocks noGrp="1"/>
          </p:cNvSpPr>
          <p:nvPr>
            <p:ph type="sldNum" sz="quarter" idx="12"/>
          </p:nvPr>
        </p:nvSpPr>
        <p:spPr/>
        <p:txBody>
          <a:bodyPr/>
          <a:lstStyle/>
          <a:p>
            <a:fld id="{21637581-1517-40BA-BD62-F5F9F4B7C59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2">
        <a:schemeClr val="bg1"/>
      </p:bgRef>
    </p:bg>
    <p:spTree>
      <p:nvGrpSpPr>
        <p:cNvPr id="1" name=""/>
        <p:cNvGrpSpPr/>
        <p:nvPr/>
      </p:nvGrpSpPr>
      <p:grpSpPr>
        <a:xfrm>
          <a:off x="0" y="0"/>
          <a:ext cx="0" cy="0"/>
          <a:chOff x="0" y="0"/>
          <a:chExt cx="0" cy="0"/>
        </a:xfrm>
      </p:grpSpPr>
      <p:sp>
        <p:nvSpPr>
          <p:cNvPr id="9" name="Прямоугольный треугольник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a:solidFill>
                <a:schemeClr val="lt1"/>
              </a:solidFill>
              <a:latin typeface="+mn-lt"/>
              <a:ea typeface="+mn-ea"/>
              <a:cs typeface="+mn-cs"/>
            </a:endParaRPr>
          </a:p>
        </p:txBody>
      </p:sp>
      <p:sp>
        <p:nvSpPr>
          <p:cNvPr id="8" name="Равнобедренный треугольник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 name="Дата 3"/>
          <p:cNvSpPr>
            <a:spLocks noGrp="1"/>
          </p:cNvSpPr>
          <p:nvPr>
            <p:ph type="dt" sz="half" idx="10"/>
          </p:nvPr>
        </p:nvSpPr>
        <p:spPr>
          <a:xfrm>
            <a:off x="6955632" y="6477000"/>
            <a:ext cx="2133600" cy="304800"/>
          </a:xfrm>
        </p:spPr>
        <p:txBody>
          <a:bodyPr/>
          <a:lstStyle/>
          <a:p>
            <a:fld id="{B0A31EB2-FB0C-4734-A4E3-F4EE235D19C5}" type="datetimeFigureOut">
              <a:rPr lang="ru-RU" smtClean="0"/>
              <a:t>17.10.2023</a:t>
            </a:fld>
            <a:endParaRPr lang="ru-RU"/>
          </a:p>
        </p:txBody>
      </p:sp>
      <p:sp>
        <p:nvSpPr>
          <p:cNvPr id="5" name="Нижний колонтитул 4"/>
          <p:cNvSpPr>
            <a:spLocks noGrp="1"/>
          </p:cNvSpPr>
          <p:nvPr>
            <p:ph type="ftr" sz="quarter" idx="11"/>
          </p:nvPr>
        </p:nvSpPr>
        <p:spPr>
          <a:xfrm>
            <a:off x="2619376" y="6480969"/>
            <a:ext cx="4260056" cy="300831"/>
          </a:xfrm>
        </p:spPr>
        <p:txBody>
          <a:bodyPr/>
          <a:lstStyle/>
          <a:p>
            <a:endParaRPr lang="ru-RU"/>
          </a:p>
        </p:txBody>
      </p:sp>
      <p:sp>
        <p:nvSpPr>
          <p:cNvPr id="6" name="Номер слайда 5"/>
          <p:cNvSpPr>
            <a:spLocks noGrp="1"/>
          </p:cNvSpPr>
          <p:nvPr>
            <p:ph type="sldNum" sz="quarter" idx="12"/>
          </p:nvPr>
        </p:nvSpPr>
        <p:spPr>
          <a:xfrm>
            <a:off x="8451056" y="809624"/>
            <a:ext cx="502920" cy="300831"/>
          </a:xfrm>
        </p:spPr>
        <p:txBody>
          <a:bodyPr/>
          <a:lstStyle/>
          <a:p>
            <a:fld id="{21637581-1517-40BA-BD62-F5F9F4B7C590}" type="slidenum">
              <a:rPr lang="ru-RU" smtClean="0"/>
              <a:t>‹#›</a:t>
            </a:fld>
            <a:endParaRPr lang="ru-RU"/>
          </a:p>
        </p:txBody>
      </p:sp>
      <p:cxnSp>
        <p:nvCxnSpPr>
          <p:cNvPr id="11" name="Прямая соединительная линия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Прямая соединительная линия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Заголовок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ru-RU" smtClean="0"/>
              <a:t>Образец заголовка</a:t>
            </a:r>
            <a:endParaRPr kumimoji="0" lang="en-US"/>
          </a:p>
        </p:txBody>
      </p:sp>
      <p:sp>
        <p:nvSpPr>
          <p:cNvPr id="3" name="Текст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marL="0" algn="l">
              <a:defRPr/>
            </a:lvl1pPr>
          </a:lstStyle>
          <a:p>
            <a:r>
              <a:rPr kumimoji="0" lang="ru-RU" smtClean="0"/>
              <a:t>Образец заголовка</a:t>
            </a:r>
            <a:endParaRPr kumimoji="0" lang="en-US"/>
          </a:p>
        </p:txBody>
      </p:sp>
      <p:sp>
        <p:nvSpPr>
          <p:cNvPr id="3" name="Объект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4791456" y="6480969"/>
            <a:ext cx="2133600" cy="301752"/>
          </a:xfrm>
        </p:spPr>
        <p:txBody>
          <a:bodyPr/>
          <a:lstStyle/>
          <a:p>
            <a:fld id="{B0A31EB2-FB0C-4734-A4E3-F4EE235D19C5}" type="datetimeFigureOut">
              <a:rPr lang="ru-RU" smtClean="0"/>
              <a:t>17.10.2023</a:t>
            </a:fld>
            <a:endParaRPr lang="ru-RU"/>
          </a:p>
        </p:txBody>
      </p:sp>
      <p:sp>
        <p:nvSpPr>
          <p:cNvPr id="6" name="Нижний колонтитул 5"/>
          <p:cNvSpPr>
            <a:spLocks noGrp="1"/>
          </p:cNvSpPr>
          <p:nvPr>
            <p:ph type="ftr" sz="quarter" idx="11"/>
          </p:nvPr>
        </p:nvSpPr>
        <p:spPr>
          <a:xfrm>
            <a:off x="457200" y="6480969"/>
            <a:ext cx="4260056" cy="301752"/>
          </a:xfrm>
        </p:spPr>
        <p:txBody>
          <a:bodyPr/>
          <a:lstStyle/>
          <a:p>
            <a:endParaRPr lang="ru-RU"/>
          </a:p>
        </p:txBody>
      </p:sp>
      <p:sp>
        <p:nvSpPr>
          <p:cNvPr id="7" name="Номер слайда 6"/>
          <p:cNvSpPr>
            <a:spLocks noGrp="1"/>
          </p:cNvSpPr>
          <p:nvPr>
            <p:ph type="sldNum" sz="quarter" idx="12"/>
          </p:nvPr>
        </p:nvSpPr>
        <p:spPr>
          <a:xfrm>
            <a:off x="7589520" y="6480969"/>
            <a:ext cx="502920" cy="301752"/>
          </a:xfrm>
        </p:spPr>
        <p:txBody>
          <a:bodyPr/>
          <a:lstStyle/>
          <a:p>
            <a:fld id="{21637581-1517-40BA-BD62-F5F9F4B7C59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Объект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a:xfrm>
            <a:off x="4791456" y="6480969"/>
            <a:ext cx="2130552" cy="301752"/>
          </a:xfrm>
        </p:spPr>
        <p:txBody>
          <a:bodyPr/>
          <a:lstStyle/>
          <a:p>
            <a:fld id="{B0A31EB2-FB0C-4734-A4E3-F4EE235D19C5}" type="datetimeFigureOut">
              <a:rPr lang="ru-RU" smtClean="0"/>
              <a:t>17.10.2023</a:t>
            </a:fld>
            <a:endParaRPr lang="ru-RU"/>
          </a:p>
        </p:txBody>
      </p:sp>
      <p:sp>
        <p:nvSpPr>
          <p:cNvPr id="8" name="Нижний колонтитул 7"/>
          <p:cNvSpPr>
            <a:spLocks noGrp="1"/>
          </p:cNvSpPr>
          <p:nvPr>
            <p:ph type="ftr" sz="quarter" idx="11"/>
          </p:nvPr>
        </p:nvSpPr>
        <p:spPr>
          <a:xfrm>
            <a:off x="457200" y="6480969"/>
            <a:ext cx="4261104" cy="301752"/>
          </a:xfrm>
        </p:spPr>
        <p:txBody>
          <a:bodyPr/>
          <a:lstStyle/>
          <a:p>
            <a:endParaRPr lang="ru-RU"/>
          </a:p>
        </p:txBody>
      </p:sp>
      <p:sp>
        <p:nvSpPr>
          <p:cNvPr id="9" name="Номер слайда 8"/>
          <p:cNvSpPr>
            <a:spLocks noGrp="1"/>
          </p:cNvSpPr>
          <p:nvPr>
            <p:ph type="sldNum" sz="quarter" idx="12"/>
          </p:nvPr>
        </p:nvSpPr>
        <p:spPr>
          <a:xfrm>
            <a:off x="7589520" y="6483096"/>
            <a:ext cx="502920" cy="301752"/>
          </a:xfrm>
        </p:spPr>
        <p:txBody>
          <a:bodyPr/>
          <a:lstStyle>
            <a:lvl1pPr algn="ctr">
              <a:defRPr/>
            </a:lvl1pPr>
          </a:lstStyle>
          <a:p>
            <a:fld id="{21637581-1517-40BA-BD62-F5F9F4B7C590}" type="slidenum">
              <a:rPr lang="ru-RU" smtClean="0"/>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b="0"/>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B0A31EB2-FB0C-4734-A4E3-F4EE235D19C5}" type="datetimeFigureOut">
              <a:rPr lang="ru-RU" smtClean="0"/>
              <a:t>17.10.2023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1637581-1517-40BA-BD62-F5F9F4B7C59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4791456" y="6480969"/>
            <a:ext cx="2133600" cy="301752"/>
          </a:xfrm>
        </p:spPr>
        <p:txBody>
          <a:bodyPr/>
          <a:lstStyle/>
          <a:p>
            <a:fld id="{B0A31EB2-FB0C-4734-A4E3-F4EE235D19C5}" type="datetimeFigureOut">
              <a:rPr lang="ru-RU" smtClean="0"/>
              <a:t>17.10.2023</a:t>
            </a:fld>
            <a:endParaRPr lang="ru-RU"/>
          </a:p>
        </p:txBody>
      </p:sp>
      <p:sp>
        <p:nvSpPr>
          <p:cNvPr id="3" name="Нижний колонтитул 2"/>
          <p:cNvSpPr>
            <a:spLocks noGrp="1"/>
          </p:cNvSpPr>
          <p:nvPr>
            <p:ph type="ftr" sz="quarter" idx="11"/>
          </p:nvPr>
        </p:nvSpPr>
        <p:spPr>
          <a:xfrm>
            <a:off x="457200" y="6481890"/>
            <a:ext cx="4260056" cy="300831"/>
          </a:xfrm>
        </p:spPr>
        <p:txBody>
          <a:bodyPr/>
          <a:lstStyle/>
          <a:p>
            <a:endParaRPr lang="ru-RU"/>
          </a:p>
        </p:txBody>
      </p:sp>
      <p:sp>
        <p:nvSpPr>
          <p:cNvPr id="4" name="Номер слайда 3"/>
          <p:cNvSpPr>
            <a:spLocks noGrp="1"/>
          </p:cNvSpPr>
          <p:nvPr>
            <p:ph type="sldNum" sz="quarter" idx="12"/>
          </p:nvPr>
        </p:nvSpPr>
        <p:spPr>
          <a:xfrm>
            <a:off x="7589520" y="6480969"/>
            <a:ext cx="502920" cy="301752"/>
          </a:xfrm>
        </p:spPr>
        <p:txBody>
          <a:bodyPr/>
          <a:lstStyle/>
          <a:p>
            <a:fld id="{21637581-1517-40BA-BD62-F5F9F4B7C59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ru-RU" smtClean="0"/>
              <a:t>Образец заголовка</a:t>
            </a:r>
            <a:endParaRPr kumimoji="0" lang="en-US"/>
          </a:p>
        </p:txBody>
      </p:sp>
      <p:sp>
        <p:nvSpPr>
          <p:cNvPr id="3" name="Текст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Объект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6278976" y="6556248"/>
            <a:ext cx="2133600" cy="301752"/>
          </a:xfrm>
        </p:spPr>
        <p:txBody>
          <a:bodyPr/>
          <a:lstStyle>
            <a:lvl1pPr>
              <a:defRPr sz="900"/>
            </a:lvl1pPr>
          </a:lstStyle>
          <a:p>
            <a:fld id="{B0A31EB2-FB0C-4734-A4E3-F4EE235D19C5}" type="datetimeFigureOut">
              <a:rPr lang="ru-RU" smtClean="0"/>
              <a:t>17.10.2023</a:t>
            </a:fld>
            <a:endParaRPr lang="ru-RU"/>
          </a:p>
        </p:txBody>
      </p:sp>
      <p:sp>
        <p:nvSpPr>
          <p:cNvPr id="6" name="Нижний колонтитул 5"/>
          <p:cNvSpPr>
            <a:spLocks noGrp="1"/>
          </p:cNvSpPr>
          <p:nvPr>
            <p:ph type="ftr" sz="quarter" idx="11"/>
          </p:nvPr>
        </p:nvSpPr>
        <p:spPr>
          <a:xfrm>
            <a:off x="1135856" y="6556248"/>
            <a:ext cx="5143120" cy="301752"/>
          </a:xfrm>
        </p:spPr>
        <p:txBody>
          <a:bodyPr/>
          <a:lstStyle>
            <a:lvl1pPr>
              <a:defRPr sz="900"/>
            </a:lvl1pPr>
          </a:lstStyle>
          <a:p>
            <a:endParaRPr lang="ru-RU"/>
          </a:p>
        </p:txBody>
      </p:sp>
      <p:sp>
        <p:nvSpPr>
          <p:cNvPr id="7" name="Номер слайда 6"/>
          <p:cNvSpPr>
            <a:spLocks noGrp="1"/>
          </p:cNvSpPr>
          <p:nvPr>
            <p:ph type="sldNum" sz="quarter" idx="12"/>
          </p:nvPr>
        </p:nvSpPr>
        <p:spPr>
          <a:xfrm>
            <a:off x="8410576" y="6556248"/>
            <a:ext cx="502920" cy="301752"/>
          </a:xfrm>
        </p:spPr>
        <p:txBody>
          <a:bodyPr/>
          <a:lstStyle>
            <a:lvl1pPr>
              <a:defRPr sz="900"/>
            </a:lvl1pPr>
          </a:lstStyle>
          <a:p>
            <a:fld id="{21637581-1517-40BA-BD62-F5F9F4B7C590}" type="slidenum">
              <a:rPr lang="ru-RU" smtClean="0"/>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ru-RU" smtClean="0"/>
              <a:t>Вставка рисунка</a:t>
            </a:r>
            <a:endParaRPr kumimoji="0" lang="en-US" dirty="0"/>
          </a:p>
        </p:txBody>
      </p:sp>
      <p:sp>
        <p:nvSpPr>
          <p:cNvPr id="4" name="Текст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a:xfrm>
            <a:off x="6108192" y="6556248"/>
            <a:ext cx="2103120" cy="301752"/>
          </a:xfrm>
        </p:spPr>
        <p:txBody>
          <a:bodyPr/>
          <a:lstStyle>
            <a:lvl1pPr>
              <a:defRPr sz="900"/>
            </a:lvl1pPr>
          </a:lstStyle>
          <a:p>
            <a:fld id="{B0A31EB2-FB0C-4734-A4E3-F4EE235D19C5}" type="datetimeFigureOut">
              <a:rPr lang="ru-RU" smtClean="0"/>
              <a:t>17.10.2023</a:t>
            </a:fld>
            <a:endParaRPr lang="ru-RU"/>
          </a:p>
        </p:txBody>
      </p:sp>
      <p:sp>
        <p:nvSpPr>
          <p:cNvPr id="6" name="Нижний колонтитул 5"/>
          <p:cNvSpPr>
            <a:spLocks noGrp="1"/>
          </p:cNvSpPr>
          <p:nvPr>
            <p:ph type="ftr" sz="quarter" idx="11"/>
          </p:nvPr>
        </p:nvSpPr>
        <p:spPr>
          <a:xfrm>
            <a:off x="1170432" y="6557169"/>
            <a:ext cx="4948072" cy="301752"/>
          </a:xfrm>
        </p:spPr>
        <p:txBody>
          <a:bodyPr/>
          <a:lstStyle>
            <a:lvl1pPr>
              <a:defRPr sz="900"/>
            </a:lvl1pPr>
          </a:lstStyle>
          <a:p>
            <a:endParaRPr lang="ru-RU"/>
          </a:p>
        </p:txBody>
      </p:sp>
      <p:sp>
        <p:nvSpPr>
          <p:cNvPr id="7" name="Номер слайда 6"/>
          <p:cNvSpPr>
            <a:spLocks noGrp="1"/>
          </p:cNvSpPr>
          <p:nvPr>
            <p:ph type="sldNum" sz="quarter" idx="12"/>
          </p:nvPr>
        </p:nvSpPr>
        <p:spPr>
          <a:xfrm>
            <a:off x="8217192" y="6556248"/>
            <a:ext cx="365760" cy="301752"/>
          </a:xfrm>
        </p:spPr>
        <p:txBody>
          <a:bodyPr/>
          <a:lstStyle>
            <a:lvl1pPr algn="ctr">
              <a:defRPr sz="900"/>
            </a:lvl1pPr>
          </a:lstStyle>
          <a:p>
            <a:fld id="{21637581-1517-40BA-BD62-F5F9F4B7C590}" type="slidenum">
              <a:rPr lang="ru-RU" smtClean="0"/>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Прямоугольный треугольник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8" name="Прямая соединительная линия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Прямая соединительная линия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Заголовок 21"/>
          <p:cNvSpPr>
            <a:spLocks noGrp="1"/>
          </p:cNvSpPr>
          <p:nvPr>
            <p:ph type="title"/>
          </p:nvPr>
        </p:nvSpPr>
        <p:spPr>
          <a:xfrm>
            <a:off x="457200" y="267494"/>
            <a:ext cx="8229600" cy="1399032"/>
          </a:xfrm>
          <a:prstGeom prst="rect">
            <a:avLst/>
          </a:prstGeom>
        </p:spPr>
        <p:txBody>
          <a:bodyPr vert="horz" anchor="ctr">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B0A31EB2-FB0C-4734-A4E3-F4EE235D19C5}" type="datetimeFigureOut">
              <a:rPr lang="ru-RU" smtClean="0"/>
              <a:t>17.10.2023</a:t>
            </a:fld>
            <a:endParaRPr lang="ru-RU"/>
          </a:p>
        </p:txBody>
      </p:sp>
      <p:sp>
        <p:nvSpPr>
          <p:cNvPr id="3" name="Нижний колонтитул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lang="ru-RU"/>
          </a:p>
        </p:txBody>
      </p:sp>
      <p:sp>
        <p:nvSpPr>
          <p:cNvPr id="23" name="Номер слайда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21637581-1517-40BA-BD62-F5F9F4B7C590}" type="slidenum">
              <a:rPr lang="ru-RU" smtClean="0"/>
              <a:t>‹#›</a:t>
            </a:fld>
            <a:endParaRPr lang="ru-RU"/>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15625" y="1988840"/>
            <a:ext cx="8062912" cy="905545"/>
          </a:xfrm>
        </p:spPr>
        <p:txBody>
          <a:bodyPr>
            <a:noAutofit/>
          </a:bodyPr>
          <a:lstStyle/>
          <a:p>
            <a:pPr algn="ctr"/>
            <a:r>
              <a:rPr lang="ru-RU" sz="4800" dirty="0" smtClean="0">
                <a:solidFill>
                  <a:schemeClr val="tx1"/>
                </a:solidFill>
              </a:rPr>
              <a:t>31.02.01  </a:t>
            </a:r>
            <a:br>
              <a:rPr lang="ru-RU" sz="4800" dirty="0" smtClean="0">
                <a:solidFill>
                  <a:schemeClr val="tx1"/>
                </a:solidFill>
              </a:rPr>
            </a:br>
            <a:r>
              <a:rPr lang="ru-RU" sz="4800" dirty="0" smtClean="0">
                <a:solidFill>
                  <a:schemeClr val="tx1"/>
                </a:solidFill>
              </a:rPr>
              <a:t> ЛЕЧЕБНОЕ ДЕЛО</a:t>
            </a:r>
            <a:endParaRPr lang="ru-RU" sz="4800" dirty="0">
              <a:solidFill>
                <a:schemeClr val="tx1"/>
              </a:solidFill>
            </a:endParaRPr>
          </a:p>
        </p:txBody>
      </p:sp>
      <p:sp>
        <p:nvSpPr>
          <p:cNvPr id="4" name="Прямоугольник 3"/>
          <p:cNvSpPr/>
          <p:nvPr/>
        </p:nvSpPr>
        <p:spPr>
          <a:xfrm>
            <a:off x="899592" y="3970261"/>
            <a:ext cx="7704855" cy="1077218"/>
          </a:xfrm>
          <a:prstGeom prst="rect">
            <a:avLst/>
          </a:prstGeom>
        </p:spPr>
        <p:txBody>
          <a:bodyPr wrap="square">
            <a:spAutoFit/>
          </a:bodyPr>
          <a:lstStyle/>
          <a:p>
            <a:pPr algn="ctr"/>
            <a:r>
              <a:rPr lang="ru-RU" sz="3200" b="1" dirty="0" smtClean="0"/>
              <a:t>ПРОФЕССИОНАЛЬНЫЙ ЦИКЛ</a:t>
            </a:r>
            <a:endParaRPr lang="ru-RU" sz="3200" b="1" dirty="0" smtClean="0"/>
          </a:p>
          <a:p>
            <a:pPr algn="ctr"/>
            <a:r>
              <a:rPr lang="ru-RU" sz="3200" b="1" dirty="0" smtClean="0"/>
              <a:t>УЧЕБНАЯ ЛИТЕРАТУРА</a:t>
            </a:r>
            <a:endParaRPr lang="ru-RU" sz="3200" b="1" dirty="0"/>
          </a:p>
        </p:txBody>
      </p:sp>
    </p:spTree>
    <p:extLst>
      <p:ext uri="{BB962C8B-B14F-4D97-AF65-F5344CB8AC3E}">
        <p14:creationId xmlns:p14="http://schemas.microsoft.com/office/powerpoint/2010/main" val="38716167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013" y="116632"/>
            <a:ext cx="2016224" cy="3031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286000" y="116632"/>
            <a:ext cx="6750496" cy="1938992"/>
          </a:xfrm>
          <a:prstGeom prst="rect">
            <a:avLst/>
          </a:prstGeom>
        </p:spPr>
        <p:txBody>
          <a:bodyPr wrap="square">
            <a:spAutoFit/>
          </a:bodyPr>
          <a:lstStyle/>
          <a:p>
            <a:pPr algn="just"/>
            <a:r>
              <a:rPr lang="ru-RU" sz="1200" b="1" dirty="0"/>
              <a:t>Основы патологии : учебник / Н. В. Исакова, Н. И. Лясковская, П. А. Сухачев, Т. А. Федорина; под. </a:t>
            </a:r>
            <a:r>
              <a:rPr lang="ru-RU" sz="1200" b="1" dirty="0" smtClean="0"/>
              <a:t>ред. Т</a:t>
            </a:r>
            <a:r>
              <a:rPr lang="ru-RU" sz="1200" b="1" dirty="0"/>
              <a:t>. А. Федориной. — Москва : КноРус, 2022. — 277 с. — (Среднее профессиональное образование). </a:t>
            </a:r>
            <a:endParaRPr lang="ru-RU" sz="1200" b="1" dirty="0" smtClean="0"/>
          </a:p>
          <a:p>
            <a:pPr algn="just"/>
            <a:endParaRPr lang="ru-RU" sz="1200" b="1" dirty="0"/>
          </a:p>
          <a:p>
            <a:pPr algn="just"/>
            <a:r>
              <a:rPr lang="ru-RU" sz="1200" dirty="0"/>
              <a:t>Предназначен для обучающихся по специальностям среднего профессионального образования «Сестринское дело», «Лечебное дело базовой и углубленной подготовки». Материал включает в себя современные ключевые сведения по основам патологии как одной из ведущих общепрофессиональных дисциплин. В конце каждой главы приведены тесты для самопроверки, кроме того, в конце наиболее крупных разделов представлены задания творческого типа.</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14" y="3386945"/>
            <a:ext cx="2045770"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86000" y="3493793"/>
            <a:ext cx="6750496" cy="2492990"/>
          </a:xfrm>
          <a:prstGeom prst="rect">
            <a:avLst/>
          </a:prstGeom>
        </p:spPr>
        <p:txBody>
          <a:bodyPr wrap="square">
            <a:spAutoFit/>
          </a:bodyPr>
          <a:lstStyle/>
          <a:p>
            <a:pPr algn="just"/>
            <a:r>
              <a:rPr lang="ru-RU" sz="1200" b="1" dirty="0"/>
              <a:t>Галагудза М. М</a:t>
            </a:r>
            <a:r>
              <a:rPr lang="ru-RU" sz="1200" dirty="0"/>
              <a:t>. </a:t>
            </a:r>
            <a:r>
              <a:rPr lang="ru-RU" sz="1200" b="1" dirty="0"/>
              <a:t>Основы патологии : учебник / М. М. Галагудза, В. А. Цинзерлинг. — Москва : КноРус, 2023. — 497 с. — (Среднее профессиональное образование). </a:t>
            </a:r>
            <a:endParaRPr lang="ru-RU" sz="1200" b="1" dirty="0" smtClean="0"/>
          </a:p>
          <a:p>
            <a:pPr algn="just"/>
            <a:endParaRPr lang="ru-RU" sz="1200" b="1" dirty="0"/>
          </a:p>
          <a:p>
            <a:pPr algn="just"/>
            <a:r>
              <a:rPr lang="ru-RU" sz="1200" dirty="0"/>
              <a:t>Приводятся сведения по патофизиологии и патологической анатомии в их структурно-функциональном единстве. Общепатологические процессы рассмотрены в рамках традиционного плана; уделено внимание таким типовым патологическим процессам, как воспаление, опухолевый рост, иммунопатология, нарушения кровообращения и терморегуляции. В разделе частной патологии рассматриваются этиология, патогенез и патоморфология заболеваний с преимущественным поражением сердечно-сосудистой, дыхательной систем, системы крови, эндокринной и нервной систем. Даны актуальные сведения о патогенезе и патоморфологии ВИЧ-инфекции и коронавирусной инфекции, патологии беременности, родов и перинатального периода.</a:t>
            </a:r>
          </a:p>
        </p:txBody>
      </p:sp>
    </p:spTree>
    <p:extLst>
      <p:ext uri="{BB962C8B-B14F-4D97-AF65-F5344CB8AC3E}">
        <p14:creationId xmlns:p14="http://schemas.microsoft.com/office/powerpoint/2010/main" val="22557124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3"/>
            <a:ext cx="2196297" cy="3228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11760" y="128470"/>
            <a:ext cx="6624736" cy="2308324"/>
          </a:xfrm>
          <a:prstGeom prst="rect">
            <a:avLst/>
          </a:prstGeom>
        </p:spPr>
        <p:txBody>
          <a:bodyPr wrap="square">
            <a:spAutoFit/>
          </a:bodyPr>
          <a:lstStyle/>
          <a:p>
            <a:pPr algn="just"/>
            <a:r>
              <a:rPr lang="ru-RU" sz="1200" b="1" dirty="0"/>
              <a:t>Кондакова Э. Б.</a:t>
            </a:r>
            <a:r>
              <a:rPr lang="ru-RU" sz="1200" dirty="0"/>
              <a:t> </a:t>
            </a:r>
            <a:r>
              <a:rPr lang="ru-RU" sz="1200" b="1" dirty="0"/>
              <a:t>Основы патологии. Практикум : учебное пособие / Э. Б. Кондакова, А. А. Сергиевич. — Москва : КноРус, 2023. — 324 с. — (Среднее профессиональное образование). </a:t>
            </a:r>
            <a:endParaRPr lang="ru-RU" sz="1200" b="1" dirty="0" smtClean="0"/>
          </a:p>
          <a:p>
            <a:pPr algn="just"/>
            <a:endParaRPr lang="ru-RU" sz="1200" dirty="0"/>
          </a:p>
          <a:p>
            <a:pPr algn="just"/>
            <a:r>
              <a:rPr lang="ru-RU" sz="1200" dirty="0"/>
              <a:t>В основу данной методической разработки положена программа курса ОП «Основы патологии» медицинских образовательных учреждений СПО, приведенная в соответствие со спецификой преподавания основ патологии. Изложение теоретического материала представлено в виде вопросов и ответов. Практические задания включают в себя работу с таблицами и терминами. Также в практикуме представлены скриншоты сцен мобильной версии трехмерного анатомического атласа интерактивного стола «Пирогов» и алгоритмы работы с установленным на нем программным обеспечением.</a:t>
            </a: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48" y="3284984"/>
            <a:ext cx="2473808" cy="3723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11760" y="3645024"/>
            <a:ext cx="6624736" cy="2308324"/>
          </a:xfrm>
          <a:prstGeom prst="rect">
            <a:avLst/>
          </a:prstGeom>
        </p:spPr>
        <p:txBody>
          <a:bodyPr wrap="square">
            <a:spAutoFit/>
          </a:bodyPr>
          <a:lstStyle/>
          <a:p>
            <a:pPr algn="just"/>
            <a:r>
              <a:rPr lang="ru-RU" sz="1200" b="1" dirty="0"/>
              <a:t>Долгих В. Т.  Основы патологии. В 2 т. Том 1. Общая патология : учебник и практикум для СПО / В. Т. Долгих. — Москва : Издательство Юрайт, 2023. — 371 с. — (Профессиональное образование). </a:t>
            </a:r>
            <a:endParaRPr lang="ru-RU" sz="1200" b="1" dirty="0" smtClean="0"/>
          </a:p>
          <a:p>
            <a:pPr algn="just"/>
            <a:endParaRPr lang="ru-RU" sz="1200" dirty="0"/>
          </a:p>
          <a:p>
            <a:pPr algn="just"/>
            <a:r>
              <a:rPr lang="ru-RU" sz="1200" dirty="0"/>
              <a:t>Курс направлен на изучение основ патофизиологии; с самой современной точки зрения рассматриваются общая патофизиология, патофизиология обмена веществ и опухолевых процессов. Курс отличается последовательным и логическим изложением важнейших разделов патофизиологии, конкретностью, простотой и практической направленностью, позволяет с учетом новейших данных трактовать патологические процессы как компоненты различных нозологических форм заболеваний, рассматривать патофизиологию как основу научного медицинского мышления. </a:t>
            </a:r>
          </a:p>
        </p:txBody>
      </p:sp>
    </p:spTree>
    <p:extLst>
      <p:ext uri="{BB962C8B-B14F-4D97-AF65-F5344CB8AC3E}">
        <p14:creationId xmlns:p14="http://schemas.microsoft.com/office/powerpoint/2010/main" val="32251776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28" y="0"/>
            <a:ext cx="226695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280978" y="188640"/>
            <a:ext cx="6755518" cy="2677656"/>
          </a:xfrm>
          <a:prstGeom prst="rect">
            <a:avLst/>
          </a:prstGeom>
        </p:spPr>
        <p:txBody>
          <a:bodyPr wrap="square">
            <a:spAutoFit/>
          </a:bodyPr>
          <a:lstStyle/>
          <a:p>
            <a:pPr algn="just"/>
            <a:r>
              <a:rPr lang="ru-RU" sz="1200" b="1" dirty="0"/>
              <a:t>Долгих В. Т.</a:t>
            </a:r>
            <a:r>
              <a:rPr lang="ru-RU" sz="1200" dirty="0"/>
              <a:t>  </a:t>
            </a:r>
            <a:r>
              <a:rPr lang="ru-RU" sz="1200" b="1" dirty="0"/>
              <a:t>Основы патологии. В 2 т. Том 2. Частная патофизиология : учебник и практикум для СПО / В. Т. Долгих, О. В. Корпачева, А. В. Ершов. — Москва : Издательство Юрайт, 2023. — 351 с. — (Профессиональное образование). </a:t>
            </a:r>
            <a:endParaRPr lang="ru-RU" sz="1200" b="1" dirty="0" smtClean="0"/>
          </a:p>
          <a:p>
            <a:pPr algn="just"/>
            <a:endParaRPr lang="ru-RU" sz="1200" dirty="0" smtClean="0"/>
          </a:p>
          <a:p>
            <a:pPr algn="just"/>
            <a:r>
              <a:rPr lang="ru-RU" sz="1200" dirty="0"/>
              <a:t>Курс направлен на изучение важнейших разделов патофизиологии органов и систем; с самой современной точки зрения рассматриваются вопросы патологии системы крови и гемостаза, сердечно-сосудистой и дыхательной систем, патофизиологии пищеварения, печени, почек, центральной нервной системы, вопросы боли и обезболивания, актуальные аспекты поражения органов и тканей при алкоголизме и наркомании. Курс отличается последовательным и логическим изложением частной патофизиологии, конкретностью, простотой и практической направленностью, позволяет с учетом новейших данных трактовать патологические процессы как компоненты различных заболеваний, рассматривать патофизиологию как основу научного медицинского мышления. </a:t>
            </a:r>
          </a:p>
        </p:txBody>
      </p:sp>
    </p:spTree>
    <p:extLst>
      <p:ext uri="{BB962C8B-B14F-4D97-AF65-F5344CB8AC3E}">
        <p14:creationId xmlns:p14="http://schemas.microsoft.com/office/powerpoint/2010/main" val="35327253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27584" y="2348880"/>
            <a:ext cx="7488832" cy="1754326"/>
          </a:xfrm>
          <a:prstGeom prst="rect">
            <a:avLst/>
          </a:prstGeom>
        </p:spPr>
        <p:txBody>
          <a:bodyPr wrap="square">
            <a:spAutoFit/>
          </a:bodyPr>
          <a:lstStyle/>
          <a:p>
            <a:pPr algn="ctr"/>
            <a:r>
              <a:rPr lang="ru-RU" sz="3600" b="1" dirty="0"/>
              <a:t>ОП.03 ГЕНЕТИКА ЧЕЛОВЕКА С ОСНОВАМИ МЕДИЦИНСКОЙ ГЕНЕТИКИ</a:t>
            </a:r>
            <a:endParaRPr lang="ru-RU" sz="3600" dirty="0"/>
          </a:p>
        </p:txBody>
      </p:sp>
    </p:spTree>
    <p:extLst>
      <p:ext uri="{BB962C8B-B14F-4D97-AF65-F5344CB8AC3E}">
        <p14:creationId xmlns:p14="http://schemas.microsoft.com/office/powerpoint/2010/main" val="21943235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3" y="116633"/>
            <a:ext cx="2163753" cy="3168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39752" y="114149"/>
            <a:ext cx="6696744" cy="1754326"/>
          </a:xfrm>
          <a:prstGeom prst="rect">
            <a:avLst/>
          </a:prstGeom>
        </p:spPr>
        <p:txBody>
          <a:bodyPr wrap="square">
            <a:spAutoFit/>
          </a:bodyPr>
          <a:lstStyle/>
          <a:p>
            <a:pPr algn="just"/>
            <a:r>
              <a:rPr lang="ru-RU" sz="1200" b="1" dirty="0"/>
              <a:t>Генетика человека с основами медицинской генетики : учебник / М. М. Азова, О. Б. Гигани, О. О. Гигани [и др.]; под. ред. М. М. Азовой — Москва : КноРус, 2022. — 208 с. — (Среднее профессиональное образование). </a:t>
            </a:r>
            <a:endParaRPr lang="ru-RU" sz="1200" b="1" dirty="0" smtClean="0"/>
          </a:p>
          <a:p>
            <a:pPr algn="just"/>
            <a:endParaRPr lang="ru-RU" sz="1200" dirty="0"/>
          </a:p>
          <a:p>
            <a:pPr algn="just"/>
            <a:r>
              <a:rPr lang="ru-RU" sz="1200" dirty="0"/>
              <a:t>Изложена информация по основным разделам общей и медицинской генетики. Рассмотрены молекулярные основы наследственности и изменчивости организмов, закономерности наследования генов и признаков, основные вопросы медицинской генетики, включая профилактику и диагностику наследственной патологии человека.</a:t>
            </a: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959" y="3429001"/>
            <a:ext cx="2121298"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39752" y="3501008"/>
            <a:ext cx="6696744" cy="1015663"/>
          </a:xfrm>
          <a:prstGeom prst="rect">
            <a:avLst/>
          </a:prstGeom>
        </p:spPr>
        <p:txBody>
          <a:bodyPr wrap="square">
            <a:spAutoFit/>
          </a:bodyPr>
          <a:lstStyle/>
          <a:p>
            <a:pPr algn="just"/>
            <a:r>
              <a:rPr lang="ru-RU" sz="1200" b="1" dirty="0"/>
              <a:t>Русановский В. В</a:t>
            </a:r>
            <a:r>
              <a:rPr lang="ru-RU" sz="1200" dirty="0"/>
              <a:t>. </a:t>
            </a:r>
            <a:r>
              <a:rPr lang="ru-RU" sz="1200" b="1" dirty="0"/>
              <a:t>Основы генетики : учебник / В. В. Русановский, Т. И. Полякова, И. Б. Сухов. — Москва : Русайнс, 2023. — 105 с</a:t>
            </a:r>
            <a:r>
              <a:rPr lang="ru-RU" sz="1200" b="1" dirty="0" smtClean="0"/>
              <a:t>.</a:t>
            </a:r>
          </a:p>
          <a:p>
            <a:pPr algn="just"/>
            <a:endParaRPr lang="ru-RU" sz="1200" dirty="0"/>
          </a:p>
          <a:p>
            <a:pPr algn="just"/>
            <a:r>
              <a:rPr lang="ru-RU" sz="1200" dirty="0"/>
              <a:t>Курс Основы генетики позволяет изучить общие законы наследования признаков, необходимых для усвоения знаний по общепрофессиональным дисциплинам. </a:t>
            </a:r>
          </a:p>
        </p:txBody>
      </p:sp>
    </p:spTree>
    <p:extLst>
      <p:ext uri="{BB962C8B-B14F-4D97-AF65-F5344CB8AC3E}">
        <p14:creationId xmlns:p14="http://schemas.microsoft.com/office/powerpoint/2010/main" val="27628186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11125"/>
            <a:ext cx="2376264"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123728" y="183197"/>
            <a:ext cx="6912768" cy="1938992"/>
          </a:xfrm>
          <a:prstGeom prst="rect">
            <a:avLst/>
          </a:prstGeom>
        </p:spPr>
        <p:txBody>
          <a:bodyPr wrap="square">
            <a:spAutoFit/>
          </a:bodyPr>
          <a:lstStyle/>
          <a:p>
            <a:pPr algn="just"/>
            <a:r>
              <a:rPr lang="ru-RU" sz="1200" b="1" dirty="0"/>
              <a:t>Борисова Т. Н.</a:t>
            </a:r>
            <a:r>
              <a:rPr lang="ru-RU" sz="1200" i="1" dirty="0"/>
              <a:t> </a:t>
            </a:r>
            <a:r>
              <a:rPr lang="ru-RU" sz="1200" dirty="0"/>
              <a:t> </a:t>
            </a:r>
            <a:r>
              <a:rPr lang="ru-RU" sz="1200" b="1" dirty="0"/>
              <a:t>Генетика человека с основами медицинской генетики : учебное пособие для СПО / Т. Н. Борисова, Г. И. Чуваков. — 2-е изд., испр. и доп. — Москва : Издательство Юрайт, 2023. — 159 с. — (Профессиональное образование). </a:t>
            </a:r>
            <a:endParaRPr lang="ru-RU" sz="1200" b="1" dirty="0" smtClean="0"/>
          </a:p>
          <a:p>
            <a:pPr algn="just"/>
            <a:endParaRPr lang="ru-RU" sz="1200" dirty="0"/>
          </a:p>
          <a:p>
            <a:pPr algn="just"/>
            <a:r>
              <a:rPr lang="ru-RU" sz="1200" dirty="0"/>
              <a:t>В курсе изложены материалы по цитологическим, молекулярным основам наследственности и изменчивости человека, закономерности наследования признаков, а также раздел "Генетика популяций", соответствующий учебному плану для дисциплины "Медицинская генетика". Рассматриваются примеры закономерностей наследования признаков на модельных объектах и дается характеристика наследственной патологии человека.</a:t>
            </a: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853" y="3573016"/>
            <a:ext cx="2036799"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67743" y="3717032"/>
            <a:ext cx="6768753" cy="1569660"/>
          </a:xfrm>
          <a:prstGeom prst="rect">
            <a:avLst/>
          </a:prstGeom>
        </p:spPr>
        <p:txBody>
          <a:bodyPr wrap="square">
            <a:spAutoFit/>
          </a:bodyPr>
          <a:lstStyle/>
          <a:p>
            <a:pPr algn="just"/>
            <a:r>
              <a:rPr lang="ru-RU" sz="1200" b="1" dirty="0"/>
              <a:t>Сорокина Е. В.</a:t>
            </a:r>
            <a:r>
              <a:rPr lang="ru-RU" sz="1200" dirty="0"/>
              <a:t> </a:t>
            </a:r>
            <a:r>
              <a:rPr lang="ru-RU" sz="1200" b="1" dirty="0"/>
              <a:t>Генетика человека с основами медицинской генетики : учебно-методическое пособие / Е. В. Сорокина, М. В. Останина. — Волгоград : ВолгГМУ, 2022. — 92 с. </a:t>
            </a:r>
            <a:endParaRPr lang="ru-RU" sz="1200" b="1" dirty="0" smtClean="0"/>
          </a:p>
          <a:p>
            <a:pPr algn="just"/>
            <a:endParaRPr lang="ru-RU" sz="1200" dirty="0"/>
          </a:p>
          <a:p>
            <a:pPr algn="just"/>
            <a:r>
              <a:rPr lang="ru-RU" sz="1200" dirty="0" smtClean="0"/>
              <a:t>В учебно-методическом </a:t>
            </a:r>
            <a:r>
              <a:rPr lang="ru-RU" sz="1200" dirty="0"/>
              <a:t>пособии представлен теоретический материал по дисциплине «Генетика человека с основами медицинский генетики», а также методические рекомендации для практических занятий. Основная задача пособия – помощь студенту в процессе освоения базового содержания курса. </a:t>
            </a:r>
          </a:p>
        </p:txBody>
      </p:sp>
    </p:spTree>
    <p:extLst>
      <p:ext uri="{BB962C8B-B14F-4D97-AF65-F5344CB8AC3E}">
        <p14:creationId xmlns:p14="http://schemas.microsoft.com/office/powerpoint/2010/main" val="35776452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7524" y="2420888"/>
            <a:ext cx="8568952" cy="1754326"/>
          </a:xfrm>
          <a:prstGeom prst="rect">
            <a:avLst/>
          </a:prstGeom>
        </p:spPr>
        <p:txBody>
          <a:bodyPr wrap="square">
            <a:spAutoFit/>
          </a:bodyPr>
          <a:lstStyle/>
          <a:p>
            <a:pPr algn="ctr"/>
            <a:r>
              <a:rPr lang="ru-RU" sz="3600" b="1" dirty="0"/>
              <a:t>ОП.04 ОСНОВЫ ЛАТИНСКОГО ЯЗЫКА С МЕДИЦИНСКОЙ ТЕРМИНОЛОГИЕЙ</a:t>
            </a:r>
            <a:endParaRPr lang="ru-RU" sz="3600" dirty="0"/>
          </a:p>
        </p:txBody>
      </p:sp>
    </p:spTree>
    <p:extLst>
      <p:ext uri="{BB962C8B-B14F-4D97-AF65-F5344CB8AC3E}">
        <p14:creationId xmlns:p14="http://schemas.microsoft.com/office/powerpoint/2010/main" val="35125720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11760" y="227785"/>
            <a:ext cx="6624736" cy="2677656"/>
          </a:xfrm>
          <a:prstGeom prst="rect">
            <a:avLst/>
          </a:prstGeom>
        </p:spPr>
        <p:txBody>
          <a:bodyPr wrap="square">
            <a:spAutoFit/>
          </a:bodyPr>
          <a:lstStyle/>
          <a:p>
            <a:pPr algn="just"/>
            <a:r>
              <a:rPr lang="ru-RU" sz="1200" b="1" dirty="0"/>
              <a:t>Городкова  Ю</a:t>
            </a:r>
            <a:r>
              <a:rPr lang="ru-RU" sz="1200" b="1" dirty="0" smtClean="0"/>
              <a:t>. И</a:t>
            </a:r>
            <a:r>
              <a:rPr lang="ru-RU" sz="1200" b="1" dirty="0"/>
              <a:t>.</a:t>
            </a:r>
            <a:r>
              <a:rPr lang="ru-RU" sz="1200" dirty="0"/>
              <a:t> </a:t>
            </a:r>
            <a:r>
              <a:rPr lang="ru-RU" sz="1200" b="1" dirty="0"/>
              <a:t>Латинский язык (для медицинских и фармацевтических колледжей и училищ) : учебник / Ю</a:t>
            </a:r>
            <a:r>
              <a:rPr lang="ru-RU" sz="1200" b="1" dirty="0" smtClean="0"/>
              <a:t>. И</a:t>
            </a:r>
            <a:r>
              <a:rPr lang="ru-RU" sz="1200" b="1" dirty="0"/>
              <a:t>. Городкова. — Москва : КноРус, 2023. — 260 с</a:t>
            </a:r>
            <a:r>
              <a:rPr lang="ru-RU" sz="1200" b="1" dirty="0" smtClean="0"/>
              <a:t>. — </a:t>
            </a:r>
            <a:r>
              <a:rPr lang="ru-RU" sz="1200" b="1" dirty="0"/>
              <a:t>(Среднее профессиональное образование</a:t>
            </a:r>
            <a:r>
              <a:rPr lang="ru-RU" sz="1200" b="1" dirty="0" smtClean="0"/>
              <a:t>).</a:t>
            </a:r>
          </a:p>
          <a:p>
            <a:pPr algn="just"/>
            <a:endParaRPr lang="ru-RU" sz="1200" dirty="0" smtClean="0"/>
          </a:p>
          <a:p>
            <a:pPr algn="just"/>
            <a:r>
              <a:rPr lang="ru-RU" sz="1200" dirty="0"/>
              <a:t>Представлены элементы основ латинского языка и медицинской терминологии с учетом современного уровня их развития. Терминологическая цель учебника определяет его построение и отбор языкового материала. Наиболее распространенные греко-латинские терминоэлементы последовательно распределены по всему учебнику в соответствии с изучаемыми грамматическими темами. Рецептура дана с учетом применения ее в сестринской и фельдшерской практике. Приведены частотные отрезки наименований лекарств. Весь учебный материал изложен дифференцированно с учетом разного профиля медицинских и фармацевтических колледжей и училищ</a:t>
            </a:r>
            <a:r>
              <a:rPr lang="ru-RU" sz="1200" dirty="0" smtClean="0"/>
              <a:t>.</a:t>
            </a:r>
            <a:endParaRPr lang="ru-RU" sz="12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079" y="87830"/>
            <a:ext cx="2138921" cy="317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11760" y="3717032"/>
            <a:ext cx="6624736" cy="2492990"/>
          </a:xfrm>
          <a:prstGeom prst="rect">
            <a:avLst/>
          </a:prstGeom>
        </p:spPr>
        <p:txBody>
          <a:bodyPr wrap="square">
            <a:spAutoFit/>
          </a:bodyPr>
          <a:lstStyle/>
          <a:p>
            <a:pPr algn="just"/>
            <a:r>
              <a:rPr lang="ru-RU" sz="1200" b="1" dirty="0"/>
              <a:t>Лемпель Н. М.</a:t>
            </a:r>
            <a:r>
              <a:rPr lang="ru-RU" sz="1200" dirty="0"/>
              <a:t>  </a:t>
            </a:r>
            <a:r>
              <a:rPr lang="ru-RU" sz="1200" b="1" dirty="0"/>
              <a:t>Латинский язык для медиков : учебник для СПО / Н. М. Лемпель. — Москва : Издательство Юрайт, 2023. — 275 с. — (Профессиональное образование). </a:t>
            </a:r>
            <a:endParaRPr lang="ru-RU" sz="1200" b="1" dirty="0" smtClean="0"/>
          </a:p>
          <a:p>
            <a:pPr algn="just"/>
            <a:endParaRPr lang="ru-RU" sz="1200" dirty="0"/>
          </a:p>
          <a:p>
            <a:pPr algn="just"/>
            <a:r>
              <a:rPr lang="ru-RU" sz="1200" dirty="0" smtClean="0"/>
              <a:t>Учебник </a:t>
            </a:r>
            <a:r>
              <a:rPr lang="ru-RU" sz="1200" dirty="0"/>
              <a:t>предназначен для изучения латинского языка в медицинских ссузах. Он построен на базе анатомической, фармацевтической и клинической терминологии с небольшим количеством примеров немедицинского характера. Рассмотрены фонетические вопросы: классификация звуков, их произношение. Дан обширный материал по морфологии. Большое внимание уделено вопросам медицинского словообразования. Широко освещены наиболее употребительные греческие термоэлементы, приводятся синонимы в медицинской терминологии. Учебник содержит множество упражнений, справочные таблицы, латино-русский и русско-латинский словари.</a:t>
            </a:r>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64" y="3429000"/>
            <a:ext cx="226695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43252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39752" y="260648"/>
            <a:ext cx="6696743" cy="2492990"/>
          </a:xfrm>
          <a:prstGeom prst="rect">
            <a:avLst/>
          </a:prstGeom>
        </p:spPr>
        <p:txBody>
          <a:bodyPr wrap="square">
            <a:spAutoFit/>
          </a:bodyPr>
          <a:lstStyle/>
          <a:p>
            <a:pPr algn="just"/>
            <a:r>
              <a:rPr lang="ru-RU" sz="1200" b="1" dirty="0"/>
              <a:t>Купцова  О. Г.</a:t>
            </a:r>
            <a:r>
              <a:rPr lang="ru-RU" sz="1200" dirty="0"/>
              <a:t> </a:t>
            </a:r>
            <a:r>
              <a:rPr lang="ru-RU" sz="1200" b="1" dirty="0"/>
              <a:t>Основы латинского языка с медицинской терминологией : учебное пособие / О. Г. Купцова. — Москва : ИНФРА-М, 2022. — 281 с. — (Среднее профессиональное образование</a:t>
            </a:r>
            <a:r>
              <a:rPr lang="ru-RU" sz="1200" b="1" dirty="0" smtClean="0"/>
              <a:t>).</a:t>
            </a:r>
          </a:p>
          <a:p>
            <a:pPr algn="just"/>
            <a:endParaRPr lang="ru-RU" sz="1200" dirty="0"/>
          </a:p>
          <a:p>
            <a:pPr algn="just"/>
            <a:r>
              <a:rPr lang="ru-RU" sz="1200" dirty="0"/>
              <a:t>Учебное пособие по дисциплине «Основы латинского языка с медицинской терминологией» содержит лексико-грамматические упражнения, контрольно-измерительные упражнения, глоссарий и приложения, направленные на выработку грамматических, лексических и терминологических знаний и умений, на овладение основными словообразовательными моделями химической, фармацевтической и клинической терминологии в объеме, необходимом для дальнейшей учебной деятельности. Материалы пособия подходят как для аудиторной работы под руководством преподавателя, так и для самостоятельной работы студентов во внеаудиторное время. </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779" y="116632"/>
            <a:ext cx="2060360" cy="3176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64" y="3573016"/>
            <a:ext cx="2061834"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16035" y="3573016"/>
            <a:ext cx="6624735" cy="2123658"/>
          </a:xfrm>
          <a:prstGeom prst="rect">
            <a:avLst/>
          </a:prstGeom>
        </p:spPr>
        <p:txBody>
          <a:bodyPr wrap="square">
            <a:spAutoFit/>
          </a:bodyPr>
          <a:lstStyle/>
          <a:p>
            <a:pPr algn="just"/>
            <a:r>
              <a:rPr lang="ru-RU" sz="1200" b="1" dirty="0"/>
              <a:t>Кондакова Э</a:t>
            </a:r>
            <a:r>
              <a:rPr lang="ru-RU" sz="1200" b="1" dirty="0" smtClean="0"/>
              <a:t>. Б</a:t>
            </a:r>
            <a:r>
              <a:rPr lang="ru-RU" sz="1200" b="1" dirty="0"/>
              <a:t>.</a:t>
            </a:r>
            <a:r>
              <a:rPr lang="ru-RU" sz="1200" dirty="0"/>
              <a:t> </a:t>
            </a:r>
            <a:r>
              <a:rPr lang="ru-RU" sz="1200" b="1" dirty="0"/>
              <a:t>Основы латинского языка с медицинской терминологией. Практикум : </a:t>
            </a:r>
            <a:r>
              <a:rPr lang="ru-RU" sz="1200" b="1" dirty="0" smtClean="0"/>
              <a:t>учебное </a:t>
            </a:r>
            <a:r>
              <a:rPr lang="ru-RU" sz="1200" b="1" dirty="0"/>
              <a:t>пособие / Э</a:t>
            </a:r>
            <a:r>
              <a:rPr lang="ru-RU" sz="1200" b="1" dirty="0" smtClean="0"/>
              <a:t>. Б</a:t>
            </a:r>
            <a:r>
              <a:rPr lang="ru-RU" sz="1200" b="1" dirty="0"/>
              <a:t>. Кондакова, А</a:t>
            </a:r>
            <a:r>
              <a:rPr lang="ru-RU" sz="1200" b="1" dirty="0" smtClean="0"/>
              <a:t>. А</a:t>
            </a:r>
            <a:r>
              <a:rPr lang="ru-RU" sz="1200" b="1" dirty="0"/>
              <a:t>. Сергиевич. — Москва : КноРус, 2023. — 361 с. — (Среднее профессиональное образование</a:t>
            </a:r>
            <a:r>
              <a:rPr lang="ru-RU" sz="1200" b="1" dirty="0" smtClean="0"/>
              <a:t>).</a:t>
            </a:r>
          </a:p>
          <a:p>
            <a:pPr algn="just"/>
            <a:endParaRPr lang="ru-RU" sz="1200" b="1" dirty="0"/>
          </a:p>
          <a:p>
            <a:pPr algn="just"/>
            <a:r>
              <a:rPr lang="ru-RU" sz="1200" dirty="0"/>
              <a:t>Имеет целью помочь обучающимся овладеть лексическим и грамматическим минимумом для приобретения практических навыков правильного чтения, перевода и понимания клинической терминологии, медицинских выражений в латинском языке, корневых (начальных) и конечных терминоэлементов. В основу данной методической разработки положена программа курса ОП.01 «Основы латинского языка с медицинской терминологией для неязыковых образовательных учреждений».</a:t>
            </a:r>
          </a:p>
        </p:txBody>
      </p:sp>
    </p:spTree>
    <p:extLst>
      <p:ext uri="{BB962C8B-B14F-4D97-AF65-F5344CB8AC3E}">
        <p14:creationId xmlns:p14="http://schemas.microsoft.com/office/powerpoint/2010/main" val="6221667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160240" cy="302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11760" y="123246"/>
            <a:ext cx="6624736" cy="1569660"/>
          </a:xfrm>
          <a:prstGeom prst="rect">
            <a:avLst/>
          </a:prstGeom>
        </p:spPr>
        <p:txBody>
          <a:bodyPr wrap="square">
            <a:spAutoFit/>
          </a:bodyPr>
          <a:lstStyle/>
          <a:p>
            <a:pPr algn="just"/>
            <a:r>
              <a:rPr lang="ru-RU" sz="1200" b="1" dirty="0"/>
              <a:t>Нечай М. Н. Латинский язык для лечебных факультетов : учебник / М. Н. Нечай. — Москва : КноРус, 2022. — 350 с. </a:t>
            </a:r>
            <a:endParaRPr lang="ru-RU" sz="1200" b="1" dirty="0" smtClean="0"/>
          </a:p>
          <a:p>
            <a:pPr algn="just"/>
            <a:endParaRPr lang="ru-RU" sz="1200" dirty="0"/>
          </a:p>
          <a:p>
            <a:pPr algn="just"/>
            <a:r>
              <a:rPr lang="ru-RU" sz="1200" dirty="0" smtClean="0"/>
              <a:t>Кроме </a:t>
            </a:r>
            <a:r>
              <a:rPr lang="ru-RU" sz="1200" dirty="0"/>
              <a:t>основного, обязательного материала учебник включает многочисленные приложения, содержащие дополнительную информацию, которая может использоваться на факультативах, элективных и специальных курсах, способствуя расширению кругозора студентов и стимулированию у них интереса к будущей специальности.</a:t>
            </a:r>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 y="3131284"/>
            <a:ext cx="2447886" cy="3826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11760" y="3659343"/>
            <a:ext cx="6624736" cy="1569660"/>
          </a:xfrm>
          <a:prstGeom prst="rect">
            <a:avLst/>
          </a:prstGeom>
        </p:spPr>
        <p:txBody>
          <a:bodyPr wrap="square">
            <a:spAutoFit/>
          </a:bodyPr>
          <a:lstStyle/>
          <a:p>
            <a:pPr algn="just"/>
            <a:r>
              <a:rPr lang="ru-RU" sz="1200" b="1" dirty="0"/>
              <a:t>Петрученко О. А.</a:t>
            </a:r>
            <a:r>
              <a:rPr lang="ru-RU" sz="1200" dirty="0"/>
              <a:t>  </a:t>
            </a:r>
            <a:r>
              <a:rPr lang="ru-RU" sz="1200" b="1" dirty="0"/>
              <a:t>Латинско-русский словарь в 2 ч. Часть 1. От A до M / О. А. Петрученко. — Москва : Издательство Юрайт, 2023. — 410 с. — (Антология мысли</a:t>
            </a:r>
            <a:r>
              <a:rPr lang="ru-RU" sz="1200" b="1" dirty="0" smtClean="0"/>
              <a:t>). </a:t>
            </a:r>
          </a:p>
          <a:p>
            <a:pPr algn="just"/>
            <a:endParaRPr lang="ru-RU" sz="1200" dirty="0"/>
          </a:p>
          <a:p>
            <a:pPr algn="just"/>
            <a:r>
              <a:rPr lang="ru-RU" sz="1200" dirty="0"/>
              <a:t>Настоящее издание представляет собой классический словарь латинского языка О. А. Петрученко. В нем дан перевод латинских слов, основные формы и особенности их употребления. В книгу включены материалы из произведений Цицерона, Цезаря, Овидия, Вергилия и других авторов. </a:t>
            </a:r>
          </a:p>
        </p:txBody>
      </p:sp>
    </p:spTree>
    <p:extLst>
      <p:ext uri="{BB962C8B-B14F-4D97-AF65-F5344CB8AC3E}">
        <p14:creationId xmlns:p14="http://schemas.microsoft.com/office/powerpoint/2010/main" val="13439599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29662" y="3084070"/>
            <a:ext cx="6084676" cy="646331"/>
          </a:xfrm>
          <a:prstGeom prst="rect">
            <a:avLst/>
          </a:prstGeom>
        </p:spPr>
        <p:txBody>
          <a:bodyPr wrap="square" anchor="ctr">
            <a:spAutoFit/>
          </a:bodyPr>
          <a:lstStyle/>
          <a:p>
            <a:r>
              <a:rPr lang="ru-RU" sz="3600" b="1" dirty="0" smtClean="0"/>
              <a:t>СГ.07 История медицины</a:t>
            </a:r>
            <a:endParaRPr lang="ru-RU" sz="3600" b="1" dirty="0"/>
          </a:p>
        </p:txBody>
      </p:sp>
    </p:spTree>
    <p:extLst>
      <p:ext uri="{BB962C8B-B14F-4D97-AF65-F5344CB8AC3E}">
        <p14:creationId xmlns:p14="http://schemas.microsoft.com/office/powerpoint/2010/main" val="21744259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39752" y="260648"/>
            <a:ext cx="6696744" cy="1384995"/>
          </a:xfrm>
          <a:prstGeom prst="rect">
            <a:avLst/>
          </a:prstGeom>
        </p:spPr>
        <p:txBody>
          <a:bodyPr wrap="square">
            <a:spAutoFit/>
          </a:bodyPr>
          <a:lstStyle/>
          <a:p>
            <a:pPr algn="just"/>
            <a:r>
              <a:rPr lang="ru-RU" sz="1200" b="1" dirty="0"/>
              <a:t>Петрученко О. А.</a:t>
            </a:r>
            <a:r>
              <a:rPr lang="ru-RU" sz="1200" dirty="0"/>
              <a:t>  </a:t>
            </a:r>
            <a:r>
              <a:rPr lang="ru-RU" sz="1200" b="1" dirty="0"/>
              <a:t>Латинско-русский словарь в 2 ч. Часть 2. От N до Z / О. А. Петрученко. — Москва : Издательство Юрайт, 2023. — 412 с. — (Антология мысли). </a:t>
            </a:r>
            <a:endParaRPr lang="ru-RU" sz="1200" b="1" dirty="0" smtClean="0"/>
          </a:p>
          <a:p>
            <a:pPr algn="just"/>
            <a:endParaRPr lang="ru-RU" sz="1200" dirty="0"/>
          </a:p>
          <a:p>
            <a:pPr algn="just"/>
            <a:r>
              <a:rPr lang="ru-RU" sz="1200" dirty="0"/>
              <a:t>Настоящее издание представляет собой классический словарь латинского языка О. А. Петрученко. В нем дан перевод латинских слов, основные формы и особенности их употребления. В книгу включены материалы из произведений Цицерона, Цезаря, Овидия, Вергилия и других авторов. </a:t>
            </a:r>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69905"/>
            <a:ext cx="2664296" cy="3993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70182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6240" y="2708920"/>
            <a:ext cx="5551520" cy="646331"/>
          </a:xfrm>
          <a:prstGeom prst="rect">
            <a:avLst/>
          </a:prstGeom>
        </p:spPr>
        <p:txBody>
          <a:bodyPr wrap="none">
            <a:spAutoFit/>
          </a:bodyPr>
          <a:lstStyle/>
          <a:p>
            <a:r>
              <a:rPr lang="ru-RU" sz="3600" b="1" dirty="0"/>
              <a:t>ОП.05 ФАРМАКОЛОГИЯ</a:t>
            </a:r>
            <a:endParaRPr lang="ru-RU" sz="3600" dirty="0"/>
          </a:p>
        </p:txBody>
      </p:sp>
    </p:spTree>
    <p:extLst>
      <p:ext uri="{BB962C8B-B14F-4D97-AF65-F5344CB8AC3E}">
        <p14:creationId xmlns:p14="http://schemas.microsoft.com/office/powerpoint/2010/main" val="10402355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160240" cy="3208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39752" y="128469"/>
            <a:ext cx="6696744" cy="2862322"/>
          </a:xfrm>
          <a:prstGeom prst="rect">
            <a:avLst/>
          </a:prstGeom>
        </p:spPr>
        <p:txBody>
          <a:bodyPr wrap="square">
            <a:spAutoFit/>
          </a:bodyPr>
          <a:lstStyle/>
          <a:p>
            <a:pPr algn="just"/>
            <a:r>
              <a:rPr lang="ru-RU" sz="1200" b="1" dirty="0"/>
              <a:t>Астафьев В</a:t>
            </a:r>
            <a:r>
              <a:rPr lang="ru-RU" sz="1200" b="1" dirty="0" smtClean="0"/>
              <a:t>. А</a:t>
            </a:r>
            <a:r>
              <a:rPr lang="ru-RU" sz="1200" b="1" dirty="0"/>
              <a:t>. Основы фармакологии с рецептурой : учебное пособие / В</a:t>
            </a:r>
            <a:r>
              <a:rPr lang="ru-RU" sz="1200" b="1" dirty="0" smtClean="0"/>
              <a:t>. А</a:t>
            </a:r>
            <a:r>
              <a:rPr lang="ru-RU" sz="1200" b="1" dirty="0"/>
              <a:t>. Астафьев. — Москва : КноРус, 2023. — 499 с. — (Среднее профессиональное образование</a:t>
            </a:r>
            <a:r>
              <a:rPr lang="ru-RU" sz="1200" b="1" dirty="0" smtClean="0"/>
              <a:t>).</a:t>
            </a:r>
          </a:p>
          <a:p>
            <a:pPr algn="just"/>
            <a:endParaRPr lang="ru-RU" sz="1200" dirty="0"/>
          </a:p>
          <a:p>
            <a:pPr algn="just"/>
            <a:r>
              <a:rPr lang="ru-RU" sz="1200" dirty="0" smtClean="0"/>
              <a:t>Содержит </a:t>
            </a:r>
            <a:r>
              <a:rPr lang="ru-RU" sz="1200" dirty="0"/>
              <a:t>разделы общей рецептуры, общей и частной фармакологии. В пособие включены общие сведения о рецепте, основных лекарственных формах и правилах их выписывания в рецептах. Рассматриваются характеристики конкретных фармакологических групп и отдельных препаратов, наиболее часто употребляемых в медицинской практике, основных способов введения, всасывания, действия и выделения лекарственных средств, сведения о побочных и токсических действиях препаратов. В каждом разделе даны вопросы мотивации, указаны цели изучения, подробно рассмотрены вопросы использования препаратов. В конце темы или по ходу ее для контроля и закрепления знаний даются задания, а также излагаются основные требования к знаниям и умениям по изучаемому разделу.</a:t>
            </a:r>
          </a:p>
        </p:txBody>
      </p:sp>
      <p:sp>
        <p:nvSpPr>
          <p:cNvPr id="3" name="Прямоугольник 2"/>
          <p:cNvSpPr/>
          <p:nvPr/>
        </p:nvSpPr>
        <p:spPr>
          <a:xfrm>
            <a:off x="2339752" y="3501008"/>
            <a:ext cx="6696743" cy="2123658"/>
          </a:xfrm>
          <a:prstGeom prst="rect">
            <a:avLst/>
          </a:prstGeom>
        </p:spPr>
        <p:txBody>
          <a:bodyPr wrap="square">
            <a:spAutoFit/>
          </a:bodyPr>
          <a:lstStyle/>
          <a:p>
            <a:pPr algn="just"/>
            <a:r>
              <a:rPr lang="ru-RU" sz="1200" b="1" dirty="0"/>
              <a:t>Гаевый М. Д.</a:t>
            </a:r>
            <a:r>
              <a:rPr lang="ru-RU" sz="1200" dirty="0"/>
              <a:t> </a:t>
            </a:r>
            <a:r>
              <a:rPr lang="ru-RU" sz="1200" b="1" dirty="0"/>
              <a:t>Фармакология с рецептурой : учебник / М. Д. Гаевый, Л. М. Гаевая. — Москва : КноРус, 2022. — 381 с. — (Среднее профессиональное образование). </a:t>
            </a:r>
            <a:endParaRPr lang="ru-RU" sz="1200" b="1" dirty="0" smtClean="0"/>
          </a:p>
          <a:p>
            <a:pPr algn="just"/>
            <a:endParaRPr lang="ru-RU" sz="1200" dirty="0"/>
          </a:p>
          <a:p>
            <a:pPr algn="just"/>
            <a:r>
              <a:rPr lang="ru-RU" sz="1200" dirty="0"/>
              <a:t>Наряду с вопросами общей и частной фармакологии представлены краткие сведения о болезнях, необходимые для понимания действия лекарств на организм. Описание фармакологических свойств каждой группы лекарственных веществ заканчивается списком препаратов, их краткой характеристикой и указанием высших разовых и суточных доз, примерами рецептов. Изложены основные принципы терапии острых отравлений фармакологическими средствами. В разделе «Рецептура» даны правила выписывания рецептов на различные лекарства.</a:t>
            </a: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501008"/>
            <a:ext cx="2160240" cy="3319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88939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95736" y="188640"/>
            <a:ext cx="6840760" cy="2492990"/>
          </a:xfrm>
          <a:prstGeom prst="rect">
            <a:avLst/>
          </a:prstGeom>
        </p:spPr>
        <p:txBody>
          <a:bodyPr wrap="square">
            <a:spAutoFit/>
          </a:bodyPr>
          <a:lstStyle/>
          <a:p>
            <a:pPr algn="just"/>
            <a:r>
              <a:rPr lang="ru-RU" sz="1200" b="1" dirty="0"/>
              <a:t>Коноплева Е. В.</a:t>
            </a:r>
            <a:r>
              <a:rPr lang="ru-RU" sz="1200" dirty="0"/>
              <a:t>  </a:t>
            </a:r>
            <a:r>
              <a:rPr lang="ru-RU" sz="1200" b="1" dirty="0"/>
              <a:t>Фармакология : учебник и практикум для СПО / Е. В. Коноплева. — 2-е изд., испр. и доп. — Москва : Издательство Юрайт, 2023. — 433 с. — (Профессиональное образование). </a:t>
            </a:r>
            <a:endParaRPr lang="ru-RU" sz="1200" b="1" dirty="0" smtClean="0"/>
          </a:p>
          <a:p>
            <a:pPr algn="just"/>
            <a:endParaRPr lang="ru-RU" sz="1200" dirty="0"/>
          </a:p>
          <a:p>
            <a:pPr algn="just"/>
            <a:r>
              <a:rPr lang="ru-RU" sz="1200" dirty="0"/>
              <a:t>Изложены вопросы общей рецептуры, общей и частной фармакологии, приведены характеристики основных групп лекарственных препаратов: особенности химического строения, фармакологические аффекты, механизм действия, показания к применению, побочные эффекты, противопоказания. Особенность данного учебника в том, что в нем описываются не только препараты синтетического происхождения, но и лекарственные растительные средства. Задача учебника состоит в формировании у студентов знаний общих особенностей действия лекарственных средств и представлений о наиболее эффективных группах препаратов, отдельных представителях различных групп.</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11126"/>
            <a:ext cx="2448272" cy="3826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85" y="3573016"/>
            <a:ext cx="2035543"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195736" y="3715585"/>
            <a:ext cx="6840760" cy="1938992"/>
          </a:xfrm>
          <a:prstGeom prst="rect">
            <a:avLst/>
          </a:prstGeom>
        </p:spPr>
        <p:txBody>
          <a:bodyPr wrap="square">
            <a:spAutoFit/>
          </a:bodyPr>
          <a:lstStyle/>
          <a:p>
            <a:pPr algn="just"/>
            <a:r>
              <a:rPr lang="ru-RU" sz="1200" b="1" dirty="0"/>
              <a:t>Астафьев В. А. Основы фармакологии. Практикум : учебное пособие / В. А. Астафьев. — Москва : КноРус, 2023. — 212 с</a:t>
            </a:r>
            <a:r>
              <a:rPr lang="ru-RU" sz="1200" b="1" dirty="0" smtClean="0"/>
              <a:t>. — </a:t>
            </a:r>
            <a:r>
              <a:rPr lang="ru-RU" sz="1200" b="1" dirty="0"/>
              <a:t>(Среднее профессиональное образование). </a:t>
            </a:r>
            <a:endParaRPr lang="ru-RU" sz="1200" b="1" dirty="0" smtClean="0"/>
          </a:p>
          <a:p>
            <a:pPr algn="just"/>
            <a:endParaRPr lang="ru-RU" sz="1200" dirty="0"/>
          </a:p>
          <a:p>
            <a:pPr algn="just"/>
            <a:r>
              <a:rPr lang="ru-RU" sz="1200" dirty="0"/>
              <a:t>Содержит разделы общей рецептуры, частной и общей фармакологии. Даны общие сведения о рецептуре, а также об основных лекарственных формах и правилах их выписывания в рецептах. Рассматриваются вопросы поиска необходимых фармакологических групп, отдельных препаратов и их практического применения, вопросы определения, характеристики, поиска, сравнения, выбора препарата для лечения конкретного заболевания.</a:t>
            </a:r>
          </a:p>
        </p:txBody>
      </p:sp>
    </p:spTree>
    <p:extLst>
      <p:ext uri="{BB962C8B-B14F-4D97-AF65-F5344CB8AC3E}">
        <p14:creationId xmlns:p14="http://schemas.microsoft.com/office/powerpoint/2010/main" val="38482473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11760" y="116631"/>
            <a:ext cx="6624735" cy="1384995"/>
          </a:xfrm>
          <a:prstGeom prst="rect">
            <a:avLst/>
          </a:prstGeom>
        </p:spPr>
        <p:txBody>
          <a:bodyPr wrap="square">
            <a:spAutoFit/>
          </a:bodyPr>
          <a:lstStyle/>
          <a:p>
            <a:pPr algn="just"/>
            <a:r>
              <a:rPr lang="ru-RU" sz="1200" b="1" dirty="0"/>
              <a:t>Ракшина Н. С. Фармакология. Практикум : учебно-практическое пособие / Н. С. Ракшина. — Москва : КноРус, 2021. — 247 с.— (Среднее профессиональное образование). </a:t>
            </a:r>
            <a:endParaRPr lang="ru-RU" sz="1200" b="1" dirty="0" smtClean="0"/>
          </a:p>
          <a:p>
            <a:pPr algn="just"/>
            <a:endParaRPr lang="ru-RU" sz="1200" dirty="0"/>
          </a:p>
          <a:p>
            <a:pPr algn="just"/>
            <a:r>
              <a:rPr lang="ru-RU" sz="1200" dirty="0"/>
              <a:t>Содержит рекомендации по изучению теоретического материала и задания в различных формах, способствующие освоению общих и профессиональных компетенций будущими медицинскими работниками среднего звена.</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318" y="116631"/>
            <a:ext cx="2160240" cy="3139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318" y="3429000"/>
            <a:ext cx="2160240"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555775" y="3470996"/>
            <a:ext cx="6480719" cy="1754326"/>
          </a:xfrm>
          <a:prstGeom prst="rect">
            <a:avLst/>
          </a:prstGeom>
        </p:spPr>
        <p:txBody>
          <a:bodyPr wrap="square">
            <a:spAutoFit/>
          </a:bodyPr>
          <a:lstStyle/>
          <a:p>
            <a:pPr algn="just"/>
            <a:r>
              <a:rPr lang="ru-RU" sz="1200" b="1" dirty="0"/>
              <a:t>Ракшина Н. С.</a:t>
            </a:r>
            <a:r>
              <a:rPr lang="ru-RU" sz="1200" dirty="0"/>
              <a:t> </a:t>
            </a:r>
            <a:r>
              <a:rPr lang="ru-RU" sz="1200" b="1" dirty="0"/>
              <a:t>Клиническая фармакология для медицинских специальностей. Практикум : учебно-практическое пособие / Н. С. Ракшина. — Москва : КноРус, 2023. — 192 с.— (Среднее профессиональное образование</a:t>
            </a:r>
            <a:r>
              <a:rPr lang="ru-RU" sz="1200" b="1" dirty="0" smtClean="0"/>
              <a:t>).</a:t>
            </a:r>
          </a:p>
          <a:p>
            <a:pPr algn="just"/>
            <a:endParaRPr lang="ru-RU" sz="1200" b="1" dirty="0"/>
          </a:p>
          <a:p>
            <a:pPr algn="just"/>
            <a:r>
              <a:rPr lang="ru-RU" sz="1200" dirty="0"/>
              <a:t>Предназначено для подготовки к практическим занятиям и содержит рекомендации по изучению теоретического материала, а также задания в различных формах, способствующие освоению общих и профессиональных компетенций, развитию творческого мышления и самостоятельности будущих медицинских работников среднего звена.</a:t>
            </a:r>
          </a:p>
        </p:txBody>
      </p:sp>
    </p:spTree>
    <p:extLst>
      <p:ext uri="{BB962C8B-B14F-4D97-AF65-F5344CB8AC3E}">
        <p14:creationId xmlns:p14="http://schemas.microsoft.com/office/powerpoint/2010/main" val="7818476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20" y="-243408"/>
            <a:ext cx="2487761"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03098" y="260648"/>
            <a:ext cx="6733397" cy="2123658"/>
          </a:xfrm>
          <a:prstGeom prst="rect">
            <a:avLst/>
          </a:prstGeom>
        </p:spPr>
        <p:txBody>
          <a:bodyPr wrap="square">
            <a:spAutoFit/>
          </a:bodyPr>
          <a:lstStyle/>
          <a:p>
            <a:pPr algn="just"/>
            <a:r>
              <a:rPr lang="ru-RU" sz="1200" b="1" dirty="0"/>
              <a:t>Коноплева Е. В.  Клиническая фармакология : учебник и практикум для СПО / Е. В. Коноплева. — Москва : Издательство Юрайт, 2023. — 661 с. — (Профессиональное образование). </a:t>
            </a:r>
            <a:endParaRPr lang="ru-RU" sz="1200" b="1" dirty="0" smtClean="0"/>
          </a:p>
          <a:p>
            <a:pPr algn="just"/>
            <a:endParaRPr lang="ru-RU" sz="1200" b="1" dirty="0"/>
          </a:p>
          <a:p>
            <a:pPr algn="just"/>
            <a:r>
              <a:rPr lang="ru-RU" sz="1200" dirty="0"/>
              <a:t>Учебник подготовлен в соответствии с типовой учебной программой по дисциплине «Клиническая фармакология». Изложены основные принципы современной клинической фармакологии (фармакокинетика, фармакодинамика, клиническая оценка эффективности и безопасности лекарственных средств). Частные вопросы клинической фармакологии изложены по отдельным синдромам и заболеваниям. При этом описанию отдельных препаратов предшествуют данные об этиологии, о патогенезе и клинических особенностях наиболее распространенных болезней.</a:t>
            </a:r>
          </a:p>
        </p:txBody>
      </p:sp>
    </p:spTree>
    <p:extLst>
      <p:ext uri="{BB962C8B-B14F-4D97-AF65-F5344CB8AC3E}">
        <p14:creationId xmlns:p14="http://schemas.microsoft.com/office/powerpoint/2010/main" val="33787411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43608" y="2348880"/>
            <a:ext cx="7704856" cy="1754326"/>
          </a:xfrm>
          <a:prstGeom prst="rect">
            <a:avLst/>
          </a:prstGeom>
        </p:spPr>
        <p:txBody>
          <a:bodyPr wrap="square">
            <a:spAutoFit/>
          </a:bodyPr>
          <a:lstStyle/>
          <a:p>
            <a:pPr algn="ctr"/>
            <a:r>
              <a:rPr lang="ru-RU" sz="3600" b="1" dirty="0"/>
              <a:t>ОП.06 ОСНОВЫ МИКРОБИОЛОГИИ И ИММУНОЛОГИИ</a:t>
            </a:r>
            <a:endParaRPr lang="ru-RU" sz="3600" dirty="0"/>
          </a:p>
        </p:txBody>
      </p:sp>
    </p:spTree>
    <p:extLst>
      <p:ext uri="{BB962C8B-B14F-4D97-AF65-F5344CB8AC3E}">
        <p14:creationId xmlns:p14="http://schemas.microsoft.com/office/powerpoint/2010/main" val="12809556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68" y="116631"/>
            <a:ext cx="2105567" cy="3242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195736" y="116632"/>
            <a:ext cx="6840759" cy="1754326"/>
          </a:xfrm>
          <a:prstGeom prst="rect">
            <a:avLst/>
          </a:prstGeom>
        </p:spPr>
        <p:txBody>
          <a:bodyPr wrap="square">
            <a:spAutoFit/>
          </a:bodyPr>
          <a:lstStyle/>
          <a:p>
            <a:pPr algn="just"/>
            <a:r>
              <a:rPr lang="ru-RU" sz="1200" b="1" dirty="0"/>
              <a:t>Основы микробиологии и иммунологии</a:t>
            </a:r>
            <a:r>
              <a:rPr lang="ru-RU" sz="1200" dirty="0"/>
              <a:t> </a:t>
            </a:r>
            <a:r>
              <a:rPr lang="ru-RU" sz="1200" b="1" dirty="0"/>
              <a:t>: учебник / А. М. Земсков, В. А. Земскова, З. А. Воронцов [и др.]; под ред. А. М. Земскова.  — Москва : КноРус, 2023. — 240 с. — (Среднее профессиональное образование). </a:t>
            </a:r>
            <a:endParaRPr lang="ru-RU" sz="1200" b="1" dirty="0" smtClean="0"/>
          </a:p>
          <a:p>
            <a:pPr algn="just"/>
            <a:endParaRPr lang="ru-RU" sz="1200" b="1" dirty="0"/>
          </a:p>
          <a:p>
            <a:pPr algn="just"/>
            <a:r>
              <a:rPr lang="ru-RU" sz="1200" dirty="0"/>
              <a:t>Цель учебника — освещение в краткой и доступной форме актуальных вопросов общей микробиологии и иммунологии для среднего медицинского образования. Материал излагается поэтапно от сложного к простому: основы общей микробиологии, общей иммунологии, микология, паразитология, вирусология и основы инфектологии.</a:t>
            </a:r>
          </a:p>
        </p:txBody>
      </p:sp>
      <p:pic>
        <p:nvPicPr>
          <p:cNvPr id="19460" name="Picture 4" descr="Основы микробиологии, вирусологии, иммунологи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47" y="3443111"/>
            <a:ext cx="2152588" cy="3380066"/>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285999" y="3429000"/>
            <a:ext cx="6750495" cy="2492990"/>
          </a:xfrm>
          <a:prstGeom prst="rect">
            <a:avLst/>
          </a:prstGeom>
        </p:spPr>
        <p:txBody>
          <a:bodyPr wrap="square">
            <a:spAutoFit/>
          </a:bodyPr>
          <a:lstStyle/>
          <a:p>
            <a:pPr algn="just"/>
            <a:r>
              <a:rPr lang="ru-RU" sz="1200" b="1" dirty="0"/>
              <a:t>Сбойчаков В. Б.</a:t>
            </a:r>
            <a:r>
              <a:rPr lang="ru-RU" sz="1200" dirty="0"/>
              <a:t> </a:t>
            </a:r>
            <a:r>
              <a:rPr lang="ru-RU" sz="1200" b="1" dirty="0"/>
              <a:t>Основы микробиологии, вирусологии, иммунологии : учебник / В. Б. Сбойчаков, А. В. Москалев, М. М. Карапац, Л. И. Клецко. — Москва : КноРус, 2023. — 273 с. — (Среднее профессиональное образование</a:t>
            </a:r>
            <a:r>
              <a:rPr lang="ru-RU" sz="1200" b="1" dirty="0" smtClean="0"/>
              <a:t>).</a:t>
            </a:r>
          </a:p>
          <a:p>
            <a:pPr algn="just"/>
            <a:endParaRPr lang="ru-RU" sz="1200" dirty="0"/>
          </a:p>
          <a:p>
            <a:pPr algn="just"/>
            <a:r>
              <a:rPr lang="ru-RU" sz="1200" dirty="0"/>
              <a:t>Характеризуется системным изложением материала и богато иллюстрирован. Иллюстрации просты и логично дополняют текст. Состоит из четырех разделов. Первый посвящен общим вопросам микробиологии и детально рассматривает методы окраски и идентификации бактерий. Второй раздел включает методы микологического и паразитологического анализа. Третий посвящен методам вирусологических исследований. Весьма актуальным для будущих медсестер следует считать четвертый раздел, в котором представлены современные технологии сбора, хранения и транспортировки биологического материала для микробиологических исследований.</a:t>
            </a:r>
          </a:p>
        </p:txBody>
      </p:sp>
    </p:spTree>
    <p:extLst>
      <p:ext uri="{BB962C8B-B14F-4D97-AF65-F5344CB8AC3E}">
        <p14:creationId xmlns:p14="http://schemas.microsoft.com/office/powerpoint/2010/main" val="42255690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392"/>
            <a:ext cx="2257412"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49550" y="116632"/>
            <a:ext cx="6686946" cy="2123658"/>
          </a:xfrm>
          <a:prstGeom prst="rect">
            <a:avLst/>
          </a:prstGeom>
        </p:spPr>
        <p:txBody>
          <a:bodyPr wrap="square">
            <a:spAutoFit/>
          </a:bodyPr>
          <a:lstStyle/>
          <a:p>
            <a:pPr algn="just"/>
            <a:r>
              <a:rPr lang="ru-RU" sz="1200" b="1" dirty="0"/>
              <a:t>Мальцев В. Н.</a:t>
            </a:r>
            <a:r>
              <a:rPr lang="ru-RU" sz="1200" dirty="0"/>
              <a:t>  </a:t>
            </a:r>
            <a:r>
              <a:rPr lang="ru-RU" sz="1200" b="1" dirty="0"/>
              <a:t>Основы микробиологии и иммунологии : учебное пособие для СПО / В. Н. Мальцев, Е. П. Пашков, Л. И. Хаустова. — 2-е изд., испр. и доп. — Москва : Издательство Юрайт, 2023. — 319 с. — (Профессиональное образование</a:t>
            </a:r>
            <a:r>
              <a:rPr lang="ru-RU" sz="1200" dirty="0"/>
              <a:t>). </a:t>
            </a:r>
            <a:endParaRPr lang="ru-RU" sz="1200" dirty="0" smtClean="0"/>
          </a:p>
          <a:p>
            <a:pPr algn="just"/>
            <a:endParaRPr lang="ru-RU" sz="1200" dirty="0"/>
          </a:p>
          <a:p>
            <a:pPr algn="just"/>
            <a:r>
              <a:rPr lang="ru-RU" sz="1200" dirty="0"/>
              <a:t>При написании курса авторы использовали свой многолетний опыт преподавания в России и за рубежом. Курс состоит из трех разделов. В разделах I и II излагаются основы современной медицинской микробиологии и иммунологии, в раздел III включены материалы по отдельным представителям возбудителей инфекционных заболеваний: бактериальных, грибковых и вирусных. Особое внимание уделено проблемам лечения и профилактики инфекционных заболеваний: химиотерапии, вакцинам, сывороткам и асептике в медицинских учреждениях.</a:t>
            </a:r>
          </a:p>
        </p:txBody>
      </p:sp>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212976"/>
            <a:ext cx="2458070" cy="384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42866" y="3518161"/>
            <a:ext cx="6686946" cy="3231654"/>
          </a:xfrm>
          <a:prstGeom prst="rect">
            <a:avLst/>
          </a:prstGeom>
        </p:spPr>
        <p:txBody>
          <a:bodyPr wrap="square">
            <a:spAutoFit/>
          </a:bodyPr>
          <a:lstStyle/>
          <a:p>
            <a:pPr algn="just"/>
            <a:r>
              <a:rPr lang="ru-RU" sz="1200" b="1" dirty="0"/>
              <a:t>Леонова И. Б.</a:t>
            </a:r>
            <a:r>
              <a:rPr lang="ru-RU" sz="1200" dirty="0"/>
              <a:t>  </a:t>
            </a:r>
            <a:r>
              <a:rPr lang="ru-RU" sz="1200" b="1" dirty="0"/>
              <a:t>Основы микробиологии : учебник и практикум для СПО / И. Б. Леонова. — Москва : Издательство Юрайт, 2023. — 298 с. — (Профессиональное образование). </a:t>
            </a:r>
            <a:endParaRPr lang="ru-RU" sz="1200" b="1" dirty="0" smtClean="0"/>
          </a:p>
          <a:p>
            <a:pPr algn="just"/>
            <a:endParaRPr lang="ru-RU" sz="1200" dirty="0"/>
          </a:p>
          <a:p>
            <a:pPr algn="just"/>
            <a:r>
              <a:rPr lang="ru-RU" sz="1200" dirty="0"/>
              <a:t>Учебник ориентирован на тех, кому нужны знания по микробиологии в рамках обучения по непрофильным направлениям, в частности специалистов в области торговли. Многие понятия даны в упрощенном виде, понятном для небиологов. Рассмотрены краткая история развития микробиологии, место микроорганизмов и их роль в мире живого, основные микроорганизмы, контаминирующие окружающее пространство и товары, основные понятия в области жизнедеятельности микроорганизмов, способы получения ими энергии и питания, влияние различных факторов окружающей среды на жизнедеятельность микроорганизмов, основные аэробные и анаэробные биохимические процессы, осуществляемые микроорганизмами в окружающей среде, микробиология внешней среды, вопросы содержания и определения микробиоты воздуха, почвы, воды, дана краткая информации о патогенных микроорганизмах и основных вызываемых ими заболеваниях. В конце учебника представлен практикум.</a:t>
            </a:r>
          </a:p>
        </p:txBody>
      </p:sp>
    </p:spTree>
    <p:extLst>
      <p:ext uri="{BB962C8B-B14F-4D97-AF65-F5344CB8AC3E}">
        <p14:creationId xmlns:p14="http://schemas.microsoft.com/office/powerpoint/2010/main" val="9232734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71400"/>
            <a:ext cx="2520279" cy="37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267745" y="188640"/>
            <a:ext cx="6768751" cy="2308324"/>
          </a:xfrm>
          <a:prstGeom prst="rect">
            <a:avLst/>
          </a:prstGeom>
        </p:spPr>
        <p:txBody>
          <a:bodyPr wrap="square">
            <a:spAutoFit/>
          </a:bodyPr>
          <a:lstStyle/>
          <a:p>
            <a:pPr algn="just"/>
            <a:r>
              <a:rPr lang="ru-RU" sz="1200" b="1" dirty="0"/>
              <a:t>Мисюк М. Н.</a:t>
            </a:r>
            <a:r>
              <a:rPr lang="ru-RU" sz="1200" dirty="0"/>
              <a:t>  </a:t>
            </a:r>
            <a:r>
              <a:rPr lang="ru-RU" sz="1200" b="1" dirty="0"/>
              <a:t>Основы медицинских знаний : учебник и практикум для СПО / М. Н. Мисюк. — 3-е изд., перераб. и доп. — Москва : Издательство Юрайт, 2023. — 499 с. — (Профессиональное образование</a:t>
            </a:r>
            <a:r>
              <a:rPr lang="ru-RU" sz="1200" b="1" dirty="0" smtClean="0"/>
              <a:t>).</a:t>
            </a:r>
          </a:p>
          <a:p>
            <a:pPr algn="just"/>
            <a:endParaRPr lang="ru-RU" sz="1200" dirty="0"/>
          </a:p>
          <a:p>
            <a:pPr algn="just"/>
            <a:r>
              <a:rPr lang="ru-RU" sz="1200" dirty="0"/>
              <a:t>В курсе освещаются теоретические основы, причины возникновения и развития основных заболеваний человека, их современная классификация, подходы к лечению и способы профилактики. Рассматриваются медико-гигиенические аспекты здорового образа жизни. Особое внимание уделяется комплексу профилактических мер по нераспространению инфекций в детском коллективе, предупреждению детского травматизма и других неотложных состояний и заболеваний с целью сохранения и укрепления здоровья подрастающего поколения. </a:t>
            </a:r>
          </a:p>
        </p:txBody>
      </p:sp>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598" y="3429000"/>
            <a:ext cx="2142147" cy="3287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11760" y="3542759"/>
            <a:ext cx="6624736" cy="2492990"/>
          </a:xfrm>
          <a:prstGeom prst="rect">
            <a:avLst/>
          </a:prstGeom>
        </p:spPr>
        <p:txBody>
          <a:bodyPr wrap="square">
            <a:spAutoFit/>
          </a:bodyPr>
          <a:lstStyle/>
          <a:p>
            <a:pPr algn="just"/>
            <a:r>
              <a:rPr lang="ru-RU" sz="1200" b="1" dirty="0"/>
              <a:t>Микробиология и иммунология для медицинских специальностей : учебник / В. А. Земскова, В. М. Земсков, Н. П. Мамчик [и др.] ; под ред. А. М. Земскова. — Москва : КноРус, 2022. — 512 с. </a:t>
            </a:r>
            <a:endParaRPr lang="ru-RU" sz="1200" b="1" dirty="0" smtClean="0"/>
          </a:p>
          <a:p>
            <a:pPr algn="just"/>
            <a:endParaRPr lang="ru-RU" sz="1200" dirty="0"/>
          </a:p>
          <a:p>
            <a:pPr algn="just"/>
            <a:r>
              <a:rPr lang="ru-RU" sz="1200" dirty="0"/>
              <a:t>Раздел I посвящен истории микробиологии и иммунологии, основам медицинской, санитарной, ветеринарной, пищевой микробиологии, инфектологии. В разделе II освещены микрофлора, микробиота тела человека, дисбактериозы. В разделе III представлена информация об основах клинической иммунологии. В разделе IV обобщены данные о особенностях инфекции и иммунитета у детей и пожилых лиц. В разделе V приводятся особенности диагностики, лечения и профилактики </a:t>
            </a:r>
            <a:r>
              <a:rPr lang="ru-RU" sz="1200" dirty="0" smtClean="0"/>
              <a:t>иммуно - инфекционных </a:t>
            </a:r>
            <a:r>
              <a:rPr lang="ru-RU" sz="1200" dirty="0"/>
              <a:t>осложнений в постоперационном периоде, при беременности, родах, гнойно-воспалительных, бронхообструктивных, вирусных и других заболеваниях.</a:t>
            </a:r>
          </a:p>
        </p:txBody>
      </p:sp>
    </p:spTree>
    <p:extLst>
      <p:ext uri="{BB962C8B-B14F-4D97-AF65-F5344CB8AC3E}">
        <p14:creationId xmlns:p14="http://schemas.microsoft.com/office/powerpoint/2010/main" val="4132030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35946"/>
            <a:ext cx="2160240" cy="3193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39752" y="234458"/>
            <a:ext cx="6696744" cy="1754326"/>
          </a:xfrm>
          <a:prstGeom prst="rect">
            <a:avLst/>
          </a:prstGeom>
        </p:spPr>
        <p:txBody>
          <a:bodyPr wrap="square">
            <a:spAutoFit/>
          </a:bodyPr>
          <a:lstStyle/>
          <a:p>
            <a:pPr algn="just"/>
            <a:r>
              <a:rPr lang="ru-RU" sz="1200" b="1" dirty="0"/>
              <a:t>История медицины</a:t>
            </a:r>
            <a:r>
              <a:rPr lang="ru-RU" sz="1200" dirty="0"/>
              <a:t> </a:t>
            </a:r>
            <a:r>
              <a:rPr lang="ru-RU" sz="1200" b="1" dirty="0"/>
              <a:t>: учебник / А. В. Палин, Е. Б. Брусина, З. В. Боровикова [и др.] ; под общ. ред. А. В. Палина. — Москва : КноРус, 2024. — 260 с. </a:t>
            </a:r>
            <a:endParaRPr lang="ru-RU" sz="1200" b="1" dirty="0" smtClean="0"/>
          </a:p>
          <a:p>
            <a:pPr algn="just"/>
            <a:endParaRPr lang="ru-RU" sz="1200" dirty="0"/>
          </a:p>
          <a:p>
            <a:pPr algn="just"/>
            <a:r>
              <a:rPr lang="ru-RU" sz="1200" dirty="0"/>
              <a:t>Излагаются важнейшие события по истории становления и развития врачевания, медицинских знаний с древнейших времен до наших дней. Рассматривается влияние личности, научных достижений, общественной мысли, социально-экономических и политических процессов на постепенное возрастание значимости медицины в жизни человека, повышение эффективности лечения болезней, мероприятий по укреплению и сохранению здоровья людей.</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155" y="3645024"/>
            <a:ext cx="2127589" cy="3073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339752" y="3645024"/>
            <a:ext cx="6696744" cy="2123658"/>
          </a:xfrm>
          <a:prstGeom prst="rect">
            <a:avLst/>
          </a:prstGeom>
        </p:spPr>
        <p:txBody>
          <a:bodyPr wrap="square">
            <a:spAutoFit/>
          </a:bodyPr>
          <a:lstStyle/>
          <a:p>
            <a:pPr algn="just"/>
            <a:r>
              <a:rPr lang="ru-RU" sz="1200" b="1" dirty="0"/>
              <a:t>История медицины. Часть 1</a:t>
            </a:r>
            <a:r>
              <a:rPr lang="ru-RU" sz="1200" dirty="0"/>
              <a:t> </a:t>
            </a:r>
            <a:r>
              <a:rPr lang="ru-RU" sz="1200" b="1" dirty="0"/>
              <a:t>: учебное пособие для обучающихся по специальности Лечебное дело / составители О. В. Медведева [и др.]. — Рязань : РязГМУ, 2022 </a:t>
            </a:r>
            <a:r>
              <a:rPr lang="ru-RU" sz="1200" b="1" dirty="0" smtClean="0"/>
              <a:t>. — </a:t>
            </a:r>
            <a:r>
              <a:rPr lang="ru-RU" sz="1200" b="1" dirty="0"/>
              <a:t>216 с. </a:t>
            </a:r>
            <a:endParaRPr lang="ru-RU" sz="1200" b="1" dirty="0" smtClean="0"/>
          </a:p>
          <a:p>
            <a:pPr algn="just"/>
            <a:endParaRPr lang="ru-RU" sz="1200" dirty="0"/>
          </a:p>
          <a:p>
            <a:pPr algn="just"/>
            <a:r>
              <a:rPr lang="ru-RU" sz="1200" dirty="0"/>
              <a:t>Учебное пособие подготовлено в соответствии с требованиями Федерального государственного образовательного стандарта высшего образования по специальности - 31.05.01 Лечебное дело и предназначено для самоподготовки студентов к практическим занятиям по дисциплине «История медицины». В пособии обобщены и систематизированы материалы по истории мировой и отечественной медицины, приводится краткая характеристика научной и общественной деятельности видных ученых.</a:t>
            </a:r>
          </a:p>
        </p:txBody>
      </p:sp>
    </p:spTree>
    <p:extLst>
      <p:ext uri="{BB962C8B-B14F-4D97-AF65-F5344CB8AC3E}">
        <p14:creationId xmlns:p14="http://schemas.microsoft.com/office/powerpoint/2010/main" val="27854224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71400"/>
            <a:ext cx="2427170" cy="3793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123728" y="188640"/>
            <a:ext cx="6912768" cy="1938992"/>
          </a:xfrm>
          <a:prstGeom prst="rect">
            <a:avLst/>
          </a:prstGeom>
        </p:spPr>
        <p:txBody>
          <a:bodyPr wrap="square">
            <a:spAutoFit/>
          </a:bodyPr>
          <a:lstStyle/>
          <a:p>
            <a:pPr algn="just"/>
            <a:r>
              <a:rPr lang="ru-RU" sz="1200" b="1" dirty="0"/>
              <a:t>Емцев В. Т.</a:t>
            </a:r>
            <a:r>
              <a:rPr lang="ru-RU" sz="1200" dirty="0"/>
              <a:t>  </a:t>
            </a:r>
            <a:r>
              <a:rPr lang="ru-RU" sz="1200" b="1" dirty="0"/>
              <a:t>Микробиология : учебник для СПО / В. Т. Емцев, Е. Н. Мишустин. — 8-е изд., испр. и доп. — Москва : Издательство Юрайт, 2023. — 428 с. — (Профессиональное образование). </a:t>
            </a:r>
            <a:endParaRPr lang="ru-RU" sz="1200" b="1" dirty="0" smtClean="0"/>
          </a:p>
          <a:p>
            <a:pPr algn="just"/>
            <a:endParaRPr lang="ru-RU" sz="1200" dirty="0"/>
          </a:p>
          <a:p>
            <a:pPr algn="just"/>
            <a:r>
              <a:rPr lang="ru-RU" sz="1200" dirty="0"/>
              <a:t>Курс состоит из двух разделов: «Общая микробиология» и «Сельскохозяйственная микробиология». В первом разделе представлено строение микроорганизмов, их систематика и основные свойства. Второй раздел посвящен практическому использованию микроорганизмов в различных технологических процессах сельского хозяйства. Большинство материалов второго раздела курса основаны на новейших достижениях экологической </a:t>
            </a:r>
            <a:r>
              <a:rPr lang="ru-RU" sz="1200" dirty="0" smtClean="0"/>
              <a:t>биотехнологии.</a:t>
            </a:r>
            <a:endParaRPr lang="ru-RU" sz="1200" dirty="0"/>
          </a:p>
        </p:txBody>
      </p:sp>
    </p:spTree>
    <p:extLst>
      <p:ext uri="{BB962C8B-B14F-4D97-AF65-F5344CB8AC3E}">
        <p14:creationId xmlns:p14="http://schemas.microsoft.com/office/powerpoint/2010/main" val="27221095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99592" y="2636912"/>
            <a:ext cx="7704856" cy="1200329"/>
          </a:xfrm>
          <a:prstGeom prst="rect">
            <a:avLst/>
          </a:prstGeom>
        </p:spPr>
        <p:txBody>
          <a:bodyPr wrap="square">
            <a:spAutoFit/>
          </a:bodyPr>
          <a:lstStyle/>
          <a:p>
            <a:pPr algn="ctr"/>
            <a:r>
              <a:rPr lang="ru-RU" sz="3600" b="1" dirty="0"/>
              <a:t>ОП.07 ЗДОРОВЫЙ ЧЕЛОВЕК И ЕГО ОКРУЖЕНИЕ</a:t>
            </a:r>
            <a:endParaRPr lang="ru-RU" sz="3600" dirty="0"/>
          </a:p>
        </p:txBody>
      </p:sp>
    </p:spTree>
    <p:extLst>
      <p:ext uri="{BB962C8B-B14F-4D97-AF65-F5344CB8AC3E}">
        <p14:creationId xmlns:p14="http://schemas.microsoft.com/office/powerpoint/2010/main" val="41893715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088232" cy="3132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286000" y="116632"/>
            <a:ext cx="6750496" cy="1938992"/>
          </a:xfrm>
          <a:prstGeom prst="rect">
            <a:avLst/>
          </a:prstGeom>
        </p:spPr>
        <p:txBody>
          <a:bodyPr wrap="square">
            <a:spAutoFit/>
          </a:bodyPr>
          <a:lstStyle/>
          <a:p>
            <a:pPr algn="just"/>
            <a:r>
              <a:rPr lang="ru-RU" sz="1200" b="1" dirty="0"/>
              <a:t>Гигиена и экология человека : учебник / М. В. Ашина, Т. В. Бадеева, Е. С. Богомолова [и др.] ; под ред. Н. А. Матвеевой. — Москва : КноРус, 2023. — 332 с. — (Среднее профессиональное образование). </a:t>
            </a:r>
            <a:endParaRPr lang="ru-RU" sz="1200" b="1" dirty="0" smtClean="0"/>
          </a:p>
          <a:p>
            <a:pPr algn="just"/>
            <a:endParaRPr lang="ru-RU" sz="1200" dirty="0"/>
          </a:p>
          <a:p>
            <a:pPr algn="just"/>
            <a:r>
              <a:rPr lang="ru-RU" sz="1200" dirty="0"/>
              <a:t>Изложены основы гигиены и экологии человека. Представлены приоритетные положения традиционных гигиенических дисциплин: гигиены питания, гигиены детей и подростков, медицины труда, радиационной гигиены — с изложением медико-экологических проблем окружающей среды. Отражены законодательные и нормативные документы, а также гигиенические нормативы в данной области знаний.</a:t>
            </a:r>
          </a:p>
        </p:txBody>
      </p:sp>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432175"/>
            <a:ext cx="2088232" cy="3278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86000" y="3449771"/>
            <a:ext cx="6750496" cy="2677656"/>
          </a:xfrm>
          <a:prstGeom prst="rect">
            <a:avLst/>
          </a:prstGeom>
        </p:spPr>
        <p:txBody>
          <a:bodyPr wrap="square">
            <a:spAutoFit/>
          </a:bodyPr>
          <a:lstStyle/>
          <a:p>
            <a:pPr algn="just"/>
            <a:r>
              <a:rPr lang="ru-RU" sz="1200" b="1" dirty="0"/>
              <a:t>Волков С. Р.</a:t>
            </a:r>
            <a:r>
              <a:rPr lang="ru-RU" sz="1200" dirty="0"/>
              <a:t> </a:t>
            </a:r>
            <a:r>
              <a:rPr lang="ru-RU" sz="1200" b="1" dirty="0"/>
              <a:t>Здоровый человек и его окружение : учебник / С. Р. Волков, М. М. Волкова. — Москва : ИНФРА-М, 2023. — 641 с. — (Среднее профессиональное образование). </a:t>
            </a:r>
            <a:endParaRPr lang="ru-RU" sz="1200" b="1" dirty="0" smtClean="0"/>
          </a:p>
          <a:p>
            <a:pPr algn="just"/>
            <a:endParaRPr lang="ru-RU" sz="1200" dirty="0"/>
          </a:p>
          <a:p>
            <a:pPr algn="just"/>
            <a:r>
              <a:rPr lang="ru-RU" sz="1200" dirty="0"/>
              <a:t>В учебнике освещены современные представления о здоровье, факторах, влияющих на здоровье, факторах риска для здоровья, потребностях человека и способах их удовлетворения, а также роли сестринского персонала в поддержании и укреплении здоровья. Представлены основные показатели, отражающие демографическую ситуацию в России и мире, анатомо-физиологические и психологические особенности здоровых людей разного возраста, возможные проблемы, способные оказать влияние на здоровье в различные возрастные периоды. Материалы, изложенные в учебнике, способствуют освоению компетенций, необходимых сестринскому персоналу при работе по сохранению и укреплению здоровья здорового человека.</a:t>
            </a:r>
          </a:p>
        </p:txBody>
      </p:sp>
    </p:spTree>
    <p:extLst>
      <p:ext uri="{BB962C8B-B14F-4D97-AF65-F5344CB8AC3E}">
        <p14:creationId xmlns:p14="http://schemas.microsoft.com/office/powerpoint/2010/main" val="20763343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77696" y="260648"/>
            <a:ext cx="6769546" cy="2308324"/>
          </a:xfrm>
          <a:prstGeom prst="rect">
            <a:avLst/>
          </a:prstGeom>
        </p:spPr>
        <p:txBody>
          <a:bodyPr wrap="square">
            <a:spAutoFit/>
          </a:bodyPr>
          <a:lstStyle/>
          <a:p>
            <a:pPr algn="just"/>
            <a:r>
              <a:rPr lang="ru-RU" sz="1200" b="1" dirty="0"/>
              <a:t>Несмелова Н. Н.</a:t>
            </a:r>
            <a:r>
              <a:rPr lang="ru-RU" sz="1200" dirty="0"/>
              <a:t>  </a:t>
            </a:r>
            <a:r>
              <a:rPr lang="ru-RU" sz="1200" b="1" dirty="0"/>
              <a:t>Экология человека : учебник и практикум для СПО / Н. Н. Несмелова. — Москва : Издательство Юрайт, 2023. — 157 с. — (Профессиональное образование). </a:t>
            </a:r>
            <a:endParaRPr lang="ru-RU" sz="1200" b="1" dirty="0" smtClean="0"/>
          </a:p>
          <a:p>
            <a:pPr algn="just"/>
            <a:endParaRPr lang="ru-RU" sz="1200" dirty="0"/>
          </a:p>
          <a:p>
            <a:pPr algn="just"/>
            <a:r>
              <a:rPr lang="ru-RU" sz="1200" dirty="0"/>
              <a:t>В курсе изложены основные вопросы экологии человека как комплексной научной дисциплины, изучающей взаимодействие человека и человеческих популяций с окружающей средой. Определено место экологии человека в системе наук, рассмотрены современные представления о человеке, модели окружающей человека среды, особенности взаимодействия человека со средой на разных этапах исторического развития, влияние антропогенных изменений среды на здоровье современного человека, механизмы адаптации человека к условиям среды, вопросы экологической демографии.</a:t>
            </a: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745"/>
            <a:ext cx="226695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14" y="3246548"/>
            <a:ext cx="2521074" cy="37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266949" y="3573016"/>
            <a:ext cx="6768751" cy="2308324"/>
          </a:xfrm>
          <a:prstGeom prst="rect">
            <a:avLst/>
          </a:prstGeom>
        </p:spPr>
        <p:txBody>
          <a:bodyPr wrap="square">
            <a:spAutoFit/>
          </a:bodyPr>
          <a:lstStyle/>
          <a:p>
            <a:pPr algn="just"/>
            <a:r>
              <a:rPr lang="ru-RU" sz="1200" b="1" dirty="0"/>
              <a:t>Мисюк М. Н.</a:t>
            </a:r>
            <a:r>
              <a:rPr lang="ru-RU" sz="1200" dirty="0"/>
              <a:t>  </a:t>
            </a:r>
            <a:r>
              <a:rPr lang="ru-RU" sz="1200" b="1" dirty="0"/>
              <a:t>Основы медицинских знаний : учебник и практикум для СПО / М. Н. Мисюк. — 3-е изд., перераб. и доп. — Москва : Издательство Юрайт, 2023. — 499 с. — (Профессиональное образование</a:t>
            </a:r>
            <a:r>
              <a:rPr lang="ru-RU" sz="1200" b="1" dirty="0" smtClean="0"/>
              <a:t>).</a:t>
            </a:r>
          </a:p>
          <a:p>
            <a:pPr algn="just"/>
            <a:endParaRPr lang="ru-RU" sz="1200" dirty="0"/>
          </a:p>
          <a:p>
            <a:pPr algn="just"/>
            <a:r>
              <a:rPr lang="ru-RU" sz="1200" dirty="0"/>
              <a:t>В курсе освещаются теоретические основы, причины возникновения и развития основных заболеваний человека, их современная классификация, подходы к лечению и способы профилактики. Рассматриваются медико-гигиенические аспекты здорового образа жизни. Особое внимание уделяется комплексу профилактических мер по нераспространению инфекций в детском коллективе, предупреждению детского травматизма и других неотложных состояний и заболеваний с целью сохранения и укрепления здоровья подрастающего поколения. </a:t>
            </a:r>
          </a:p>
        </p:txBody>
      </p:sp>
    </p:spTree>
    <p:extLst>
      <p:ext uri="{BB962C8B-B14F-4D97-AF65-F5344CB8AC3E}">
        <p14:creationId xmlns:p14="http://schemas.microsoft.com/office/powerpoint/2010/main" val="12035110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08000"/>
            <a:ext cx="2304255" cy="324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11760" y="108000"/>
            <a:ext cx="6624736" cy="1569660"/>
          </a:xfrm>
          <a:prstGeom prst="rect">
            <a:avLst/>
          </a:prstGeom>
        </p:spPr>
        <p:txBody>
          <a:bodyPr wrap="square">
            <a:spAutoFit/>
          </a:bodyPr>
          <a:lstStyle/>
          <a:p>
            <a:pPr algn="just"/>
            <a:r>
              <a:rPr lang="ru-RU" sz="1200" b="1" dirty="0"/>
              <a:t>Вайнер Э. Н.</a:t>
            </a:r>
            <a:r>
              <a:rPr lang="ru-RU" sz="1200" dirty="0"/>
              <a:t> </a:t>
            </a:r>
            <a:r>
              <a:rPr lang="ru-RU" sz="1200" b="1" dirty="0"/>
              <a:t>Основы медицинских знаний и здорового образа жизни : </a:t>
            </a:r>
            <a:r>
              <a:rPr lang="ru-RU" sz="1200" b="1" dirty="0" smtClean="0"/>
              <a:t>учебник для СПО </a:t>
            </a:r>
            <a:r>
              <a:rPr lang="ru-RU" sz="1200" b="1" dirty="0"/>
              <a:t>/ Э. Н. Вайнер. — Москва : КноРус, 2023. — 307 с. </a:t>
            </a:r>
            <a:endParaRPr lang="ru-RU" sz="1200" b="1" dirty="0" smtClean="0"/>
          </a:p>
          <a:p>
            <a:pPr algn="just"/>
            <a:endParaRPr lang="ru-RU" sz="1200" dirty="0"/>
          </a:p>
          <a:p>
            <a:pPr algn="just"/>
            <a:r>
              <a:rPr lang="ru-RU" sz="1200" dirty="0"/>
              <a:t>Цель данного учебника — сформировать представление о здоровье человека, его оценке и факторах риска, дать знание по оказанию первой помощи при различных состояниях и несчастных случаях и уходу за больными. Также в издании представлена информация об инфекционных заболеваниях и аддиктивном поведении среди молодежи.</a:t>
            </a:r>
          </a:p>
        </p:txBody>
      </p:sp>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401971"/>
            <a:ext cx="2304255" cy="3380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83768" y="3467206"/>
            <a:ext cx="6552728" cy="1200329"/>
          </a:xfrm>
          <a:prstGeom prst="rect">
            <a:avLst/>
          </a:prstGeom>
        </p:spPr>
        <p:txBody>
          <a:bodyPr wrap="square">
            <a:spAutoFit/>
          </a:bodyPr>
          <a:lstStyle/>
          <a:p>
            <a:pPr algn="just"/>
            <a:r>
              <a:rPr lang="ru-RU" sz="1200" b="1" dirty="0"/>
              <a:t>Чукаева И. И.</a:t>
            </a:r>
            <a:r>
              <a:rPr lang="ru-RU" sz="1200" dirty="0"/>
              <a:t> </a:t>
            </a:r>
            <a:r>
              <a:rPr lang="ru-RU" sz="1200" b="1" dirty="0"/>
              <a:t>Основы формирования здорового образа жизни : учебно-методическое пособие / И. И. Чукаева. — Москва : Русайнс, 2022. — 125 с</a:t>
            </a:r>
            <a:r>
              <a:rPr lang="ru-RU" sz="1200" b="1" dirty="0" smtClean="0"/>
              <a:t>. </a:t>
            </a:r>
          </a:p>
          <a:p>
            <a:pPr algn="just"/>
            <a:endParaRPr lang="ru-RU" sz="1200" dirty="0"/>
          </a:p>
          <a:p>
            <a:pPr algn="just"/>
            <a:r>
              <a:rPr lang="ru-RU" sz="1200" dirty="0"/>
              <a:t>В учебно-методическом пособии представлены основные принципы формирования здорового образа жизни населения, а также принципы первичной профилактики хронических неинфекционных заболеваний. </a:t>
            </a:r>
          </a:p>
        </p:txBody>
      </p:sp>
    </p:spTree>
    <p:extLst>
      <p:ext uri="{BB962C8B-B14F-4D97-AF65-F5344CB8AC3E}">
        <p14:creationId xmlns:p14="http://schemas.microsoft.com/office/powerpoint/2010/main" val="42368816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59839"/>
            <a:ext cx="2088232" cy="3132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11760" y="159839"/>
            <a:ext cx="6624736" cy="1384995"/>
          </a:xfrm>
          <a:prstGeom prst="rect">
            <a:avLst/>
          </a:prstGeom>
        </p:spPr>
        <p:txBody>
          <a:bodyPr wrap="square">
            <a:spAutoFit/>
          </a:bodyPr>
          <a:lstStyle/>
          <a:p>
            <a:pPr algn="just"/>
            <a:r>
              <a:rPr lang="ru-RU" sz="1200" b="1" dirty="0"/>
              <a:t>Шимановская Я. В.</a:t>
            </a:r>
            <a:r>
              <a:rPr lang="ru-RU" sz="1200" dirty="0"/>
              <a:t> </a:t>
            </a:r>
            <a:r>
              <a:rPr lang="ru-RU" sz="1200" b="1" dirty="0"/>
              <a:t>Основы социальной медицины : учебник / Я. В. Шимановская, К. А. Шимановская, А. С. Сарычев. — Москва : КноРус, 2022. — 438 с. — (Среднее профессиональное образование). </a:t>
            </a:r>
            <a:endParaRPr lang="ru-RU" sz="1200" b="1" dirty="0" smtClean="0"/>
          </a:p>
          <a:p>
            <a:pPr algn="just"/>
            <a:endParaRPr lang="ru-RU" sz="1200" dirty="0"/>
          </a:p>
          <a:p>
            <a:pPr algn="just"/>
            <a:r>
              <a:rPr lang="ru-RU" sz="1200" dirty="0" smtClean="0"/>
              <a:t>Содержит </a:t>
            </a:r>
            <a:r>
              <a:rPr lang="ru-RU" sz="1200" dirty="0"/>
              <a:t>характеристику основных направлений, рассматриваемых в рамках дисциплины «Основы социальной медицины», с учетом произошедших изменений в общественном сознании и государственном здравоохранении.</a:t>
            </a:r>
          </a:p>
        </p:txBody>
      </p:sp>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436" y="3428792"/>
            <a:ext cx="2108829" cy="3240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11760" y="3431064"/>
            <a:ext cx="6624736" cy="2308324"/>
          </a:xfrm>
          <a:prstGeom prst="rect">
            <a:avLst/>
          </a:prstGeom>
        </p:spPr>
        <p:txBody>
          <a:bodyPr wrap="square">
            <a:spAutoFit/>
          </a:bodyPr>
          <a:lstStyle/>
          <a:p>
            <a:pPr algn="just"/>
            <a:r>
              <a:rPr lang="ru-RU" sz="1200" b="1" dirty="0"/>
              <a:t>Сычугов Ю. Н.</a:t>
            </a:r>
            <a:r>
              <a:rPr lang="ru-RU" sz="1200" dirty="0"/>
              <a:t> </a:t>
            </a:r>
            <a:r>
              <a:rPr lang="ru-RU" sz="1200" b="1" dirty="0"/>
              <a:t>Гигиена и экология человека (с практикумом) : учебник / Ю. Н. Сычугов. — Москва : КноРус, 2023. — 203 с. — (Среднее профессиональное образование). </a:t>
            </a:r>
            <a:endParaRPr lang="ru-RU" sz="1200" b="1" dirty="0" smtClean="0"/>
          </a:p>
          <a:p>
            <a:pPr algn="just"/>
            <a:endParaRPr lang="ru-RU" sz="1200" dirty="0"/>
          </a:p>
          <a:p>
            <a:pPr algn="just"/>
            <a:r>
              <a:rPr lang="ru-RU" sz="1200" dirty="0"/>
              <a:t>Представлены методики для проведения практического определения физических факторов окружающей среды: атмосферного давления, температуры, влажности и скорости движения воздуха. Показаны методические подходы к проведению гигиенической оценки суточного рациона питания, достаточности естественной и искусственной освещенности, гигиенической оценки мебели образовательных организаций. Даны определения здоровья и уровня физического здоровья индивида. Приведены гигиенические нормативы, нормативные документы, ситуационные задачи, чек-листы и тестовые задания.</a:t>
            </a:r>
          </a:p>
        </p:txBody>
      </p:sp>
    </p:spTree>
    <p:extLst>
      <p:ext uri="{BB962C8B-B14F-4D97-AF65-F5344CB8AC3E}">
        <p14:creationId xmlns:p14="http://schemas.microsoft.com/office/powerpoint/2010/main" val="37194759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2060848"/>
            <a:ext cx="8352928" cy="2308324"/>
          </a:xfrm>
          <a:prstGeom prst="rect">
            <a:avLst/>
          </a:prstGeom>
        </p:spPr>
        <p:txBody>
          <a:bodyPr wrap="square">
            <a:spAutoFit/>
          </a:bodyPr>
          <a:lstStyle/>
          <a:p>
            <a:pPr algn="ctr"/>
            <a:r>
              <a:rPr lang="ru-RU" sz="3600" b="1" dirty="0"/>
              <a:t>ОП.08 ИНФОРМАЦИОННЫЕ ТЕХНОЛОГИИ В ПРОФЕССИОНАЛЬНОЙ ДЕЯТЕЛЬНОСТИ</a:t>
            </a:r>
            <a:endParaRPr lang="ru-RU" sz="3600" dirty="0"/>
          </a:p>
        </p:txBody>
      </p:sp>
    </p:spTree>
    <p:extLst>
      <p:ext uri="{BB962C8B-B14F-4D97-AF65-F5344CB8AC3E}">
        <p14:creationId xmlns:p14="http://schemas.microsoft.com/office/powerpoint/2010/main" val="42698156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922" y="165001"/>
            <a:ext cx="2160241" cy="3191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83768" y="165000"/>
            <a:ext cx="6552728" cy="2123658"/>
          </a:xfrm>
          <a:prstGeom prst="rect">
            <a:avLst/>
          </a:prstGeom>
        </p:spPr>
        <p:txBody>
          <a:bodyPr wrap="square">
            <a:spAutoFit/>
          </a:bodyPr>
          <a:lstStyle/>
          <a:p>
            <a:pPr algn="just"/>
            <a:r>
              <a:rPr lang="ru-RU" sz="1200" b="1" dirty="0"/>
              <a:t>Хрипунова А. А.</a:t>
            </a:r>
            <a:r>
              <a:rPr lang="ru-RU" sz="1200" dirty="0"/>
              <a:t> </a:t>
            </a:r>
            <a:r>
              <a:rPr lang="ru-RU" sz="1200" b="1" dirty="0"/>
              <a:t>Информационные технологии в медицине и здравоохранении : учебно-методическое пособие / А. А. Хрипунова, Е. В. Максименко. —  Ставрополь : Изд-во СтГМУ, 2021. —  88 с. </a:t>
            </a:r>
            <a:endParaRPr lang="ru-RU" sz="1200" b="1" dirty="0" smtClean="0"/>
          </a:p>
          <a:p>
            <a:pPr algn="just"/>
            <a:endParaRPr lang="ru-RU" sz="1200" dirty="0"/>
          </a:p>
          <a:p>
            <a:pPr algn="just"/>
            <a:r>
              <a:rPr lang="ru-RU" sz="1200" dirty="0"/>
              <a:t>В учебно-методическом пособии рассмотрены информационные системы, нашедшие применение в медицине и здравоохранении, особое внимание уделено вопросам организации, функциям и принципам работы автоматизированного рабочего места врача. Отражены роль компьютерных коммуникаций в медицине, вопросы информационной безопасности. В пособие включены вопросы для самоконтроля, а также справочная информация. </a:t>
            </a:r>
          </a:p>
        </p:txBody>
      </p:sp>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922" y="3501008"/>
            <a:ext cx="2160241"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90452" y="3573016"/>
            <a:ext cx="6546044" cy="2492990"/>
          </a:xfrm>
          <a:prstGeom prst="rect">
            <a:avLst/>
          </a:prstGeom>
        </p:spPr>
        <p:txBody>
          <a:bodyPr wrap="square">
            <a:spAutoFit/>
          </a:bodyPr>
          <a:lstStyle/>
          <a:p>
            <a:pPr algn="just"/>
            <a:r>
              <a:rPr lang="ru-RU" sz="1200" b="1" dirty="0"/>
              <a:t>Максименко Е. В.</a:t>
            </a:r>
            <a:r>
              <a:rPr lang="ru-RU" sz="1200" dirty="0"/>
              <a:t> </a:t>
            </a:r>
            <a:r>
              <a:rPr lang="ru-RU" sz="1200" b="1" dirty="0"/>
              <a:t>Аппаратные и программные средства обработки медицинской информации : учебно-методическое пособие / Е.В. Максименко, А.А. Хрипунова. </a:t>
            </a:r>
            <a:r>
              <a:rPr lang="ru-RU" sz="1200" b="1" dirty="0" smtClean="0"/>
              <a:t> —  </a:t>
            </a:r>
            <a:r>
              <a:rPr lang="ru-RU" sz="1200" b="1" dirty="0"/>
              <a:t>Ставрополь : Изд-во СтГМУ, 2020. —  104 с. </a:t>
            </a:r>
            <a:endParaRPr lang="ru-RU" sz="1200" b="1" dirty="0" smtClean="0"/>
          </a:p>
          <a:p>
            <a:pPr algn="just"/>
            <a:endParaRPr lang="ru-RU" sz="1200" dirty="0" smtClean="0"/>
          </a:p>
          <a:p>
            <a:pPr algn="just"/>
            <a:r>
              <a:rPr lang="ru-RU" sz="1200" dirty="0"/>
              <a:t>Учебно-методическое пособие составлено в соответствии с рабочей программой по дисциплине «Медицинская информатика». В издании вводятся основные понятия информатики, формируется общее представление о назначении и принципах работы персонального компьютера, информационно-телекоммуникационных сетях и информационной безопасности. Описаны приемы работы с наиболее часто используемыми прикладными программами пакета Microsoft Office. Особое внимание уделено вопросам обработки медицинской информации и роли компьютерных коммуникаций в медицине. В пособие включены вопросы для самоконтроля и список рефератов. </a:t>
            </a:r>
          </a:p>
        </p:txBody>
      </p:sp>
    </p:spTree>
    <p:extLst>
      <p:ext uri="{BB962C8B-B14F-4D97-AF65-F5344CB8AC3E}">
        <p14:creationId xmlns:p14="http://schemas.microsoft.com/office/powerpoint/2010/main" val="11369960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33" y="116632"/>
            <a:ext cx="2331228" cy="3195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627784" y="116632"/>
            <a:ext cx="6408712" cy="2492990"/>
          </a:xfrm>
          <a:prstGeom prst="rect">
            <a:avLst/>
          </a:prstGeom>
        </p:spPr>
        <p:txBody>
          <a:bodyPr wrap="square">
            <a:spAutoFit/>
          </a:bodyPr>
          <a:lstStyle/>
          <a:p>
            <a:pPr algn="just"/>
            <a:r>
              <a:rPr lang="ru-RU" sz="1200" b="1" dirty="0"/>
              <a:t>Общественное здоровье и здравоохранение. Т. 2 : учебное пособие для студентов медицинских колледжей / К. Р. Амлаев, ред. —  Ставрополь : Изд-во СтГМУ, 2020. —  224 с. </a:t>
            </a:r>
            <a:endParaRPr lang="ru-RU" sz="1200" b="1" dirty="0" smtClean="0"/>
          </a:p>
          <a:p>
            <a:pPr algn="just"/>
            <a:endParaRPr lang="ru-RU" sz="1200" dirty="0"/>
          </a:p>
          <a:p>
            <a:pPr algn="just"/>
            <a:r>
              <a:rPr lang="ru-RU" sz="1200" dirty="0"/>
              <a:t>Содержание учебного материала соответствует государственному образовательному стандарту и типовым программам для студентов медицинских колледжей и факультетов высшего сестринского образования медицинских вузов. Содержит основные положения, необходимые для обучения дисциплине, отличается логичностью и последовательностью изложения материала. При составлении учебного пособия использованы новейшие приказы, постановления и другие нормативные акты, регламентирующие работу среднего медицинского персонала и деятельность медицинских организаций. </a:t>
            </a:r>
          </a:p>
        </p:txBody>
      </p:sp>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33" y="3429000"/>
            <a:ext cx="2332008" cy="3301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555776" y="3445301"/>
            <a:ext cx="6480720" cy="1200329"/>
          </a:xfrm>
          <a:prstGeom prst="rect">
            <a:avLst/>
          </a:prstGeom>
        </p:spPr>
        <p:txBody>
          <a:bodyPr wrap="square">
            <a:spAutoFit/>
          </a:bodyPr>
          <a:lstStyle/>
          <a:p>
            <a:pPr algn="just"/>
            <a:r>
              <a:rPr lang="ru-RU" sz="1200" b="1" dirty="0"/>
              <a:t>Медицинские информационные системы</a:t>
            </a:r>
            <a:r>
              <a:rPr lang="ru-RU" sz="1200" dirty="0"/>
              <a:t> : </a:t>
            </a:r>
            <a:r>
              <a:rPr lang="ru-RU" sz="1200" b="1" dirty="0"/>
              <a:t>учебное пособие по направлению 31.00.00 Клиническая медицина / Т. Г. Авачева [и др.]. —  Рязань : ОТСиОП, 2019. —  134 с. </a:t>
            </a:r>
            <a:endParaRPr lang="ru-RU" sz="1200" b="1" dirty="0" smtClean="0"/>
          </a:p>
          <a:p>
            <a:pPr algn="just"/>
            <a:endParaRPr lang="ru-RU" sz="1200" dirty="0"/>
          </a:p>
          <a:p>
            <a:pPr algn="just"/>
            <a:r>
              <a:rPr lang="ru-RU" sz="1200" dirty="0"/>
              <a:t>Учебное пособие предназначено для изучения дисциплины «Медицинские информационные системы</a:t>
            </a:r>
            <a:r>
              <a:rPr lang="ru-RU" sz="1200" dirty="0" smtClean="0"/>
              <a:t>».</a:t>
            </a:r>
            <a:endParaRPr lang="ru-RU" sz="1200" dirty="0"/>
          </a:p>
        </p:txBody>
      </p:sp>
    </p:spTree>
    <p:extLst>
      <p:ext uri="{BB962C8B-B14F-4D97-AF65-F5344CB8AC3E}">
        <p14:creationId xmlns:p14="http://schemas.microsoft.com/office/powerpoint/2010/main" val="41643560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44" t="5354" r="8420" b="5439"/>
          <a:stretch/>
        </p:blipFill>
        <p:spPr bwMode="auto">
          <a:xfrm>
            <a:off x="112888" y="90310"/>
            <a:ext cx="2020711" cy="3160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195736" y="188640"/>
            <a:ext cx="6840760" cy="2123658"/>
          </a:xfrm>
          <a:prstGeom prst="rect">
            <a:avLst/>
          </a:prstGeom>
        </p:spPr>
        <p:txBody>
          <a:bodyPr wrap="square">
            <a:spAutoFit/>
          </a:bodyPr>
          <a:lstStyle/>
          <a:p>
            <a:pPr algn="just"/>
            <a:r>
              <a:rPr lang="ru-RU" sz="1200" b="1" dirty="0"/>
              <a:t>Гаврилов  М. В.</a:t>
            </a:r>
            <a:r>
              <a:rPr lang="ru-RU" sz="1200" dirty="0"/>
              <a:t> </a:t>
            </a:r>
            <a:r>
              <a:rPr lang="ru-RU" sz="1200" b="1" dirty="0"/>
              <a:t>Информатика и информационные технологии : учебник для СПО / М. В. Гаврилов, В. А. Климов. — 4-е изд., перераб. и доп. — Москва : Издательство Юрайт, 2022. — 355 с. — (Профессиональное образование). </a:t>
            </a:r>
            <a:endParaRPr lang="ru-RU" sz="1200" b="1" dirty="0" smtClean="0"/>
          </a:p>
          <a:p>
            <a:pPr algn="just"/>
            <a:endParaRPr lang="ru-RU" sz="1200" b="1" dirty="0"/>
          </a:p>
          <a:p>
            <a:pPr algn="just"/>
            <a:r>
              <a:rPr lang="ru-RU" sz="1200" dirty="0"/>
              <a:t>В курсе приводятся основные понятия по информатике и информационным технологиям, описаны принципы работы с современными прикладными программными средствами, в Интернете. Особое внимание уделено законодательной и технической защите от несанкционированного доступа, средствам антивирусной защиты. Приводятся подробные пояснения, советы и рекомендации по практической работе с описываемыми средствами и технологиями.</a:t>
            </a:r>
          </a:p>
        </p:txBody>
      </p:sp>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888" y="3429001"/>
            <a:ext cx="2020711"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195736" y="3429001"/>
            <a:ext cx="6840760" cy="2308324"/>
          </a:xfrm>
          <a:prstGeom prst="rect">
            <a:avLst/>
          </a:prstGeom>
        </p:spPr>
        <p:txBody>
          <a:bodyPr wrap="square">
            <a:spAutoFit/>
          </a:bodyPr>
          <a:lstStyle/>
          <a:p>
            <a:pPr algn="just"/>
            <a:r>
              <a:rPr lang="ru-RU" sz="1200" b="1" dirty="0"/>
              <a:t>Филимонова Е. В.</a:t>
            </a:r>
            <a:r>
              <a:rPr lang="ru-RU" sz="1200" dirty="0"/>
              <a:t> </a:t>
            </a:r>
            <a:r>
              <a:rPr lang="ru-RU" sz="1200" b="1" dirty="0"/>
              <a:t>Информационные технологии в профессиональной деятельности : учебник / Е. В. Филимонова. — Москва : Юстиция, 2023. — 482 с. </a:t>
            </a:r>
            <a:r>
              <a:rPr lang="ru-RU" sz="1200" b="1" dirty="0" smtClean="0"/>
              <a:t>— </a:t>
            </a:r>
            <a:r>
              <a:rPr lang="ru-RU" sz="1200" b="1" dirty="0"/>
              <a:t>(Среднее профессиональное образование). </a:t>
            </a:r>
            <a:endParaRPr lang="ru-RU" sz="1200" b="1" dirty="0" smtClean="0"/>
          </a:p>
          <a:p>
            <a:pPr algn="just"/>
            <a:endParaRPr lang="ru-RU" sz="1200" dirty="0"/>
          </a:p>
          <a:p>
            <a:pPr algn="just"/>
            <a:r>
              <a:rPr lang="ru-RU" sz="1200" dirty="0"/>
              <a:t>Предусматривает изучение прикладного программного обеспечения и информационных ресурсов в области профессиональной деятельности (текстовые редакторы, табличные процессоры), а также автоматизированных рабочих мест специалистов и их локальных и отраслевых сетей. Рассматриваются основные принципы, методы и свойства информационных и коммуникационных технологий и их эффективность; интегрированные информационные системы и проблемно-ориентированные пакеты прикладных программ по отраслям и сферам деятельности; информационно-справочные системы и системы прогнозирования.</a:t>
            </a:r>
          </a:p>
        </p:txBody>
      </p:sp>
    </p:spTree>
    <p:extLst>
      <p:ext uri="{BB962C8B-B14F-4D97-AF65-F5344CB8AC3E}">
        <p14:creationId xmlns:p14="http://schemas.microsoft.com/office/powerpoint/2010/main" val="2376822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32655"/>
            <a:ext cx="2160240" cy="3096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517221" y="379999"/>
            <a:ext cx="6519276" cy="2123658"/>
          </a:xfrm>
          <a:prstGeom prst="rect">
            <a:avLst/>
          </a:prstGeom>
        </p:spPr>
        <p:txBody>
          <a:bodyPr wrap="square">
            <a:spAutoFit/>
          </a:bodyPr>
          <a:lstStyle/>
          <a:p>
            <a:pPr algn="just"/>
            <a:r>
              <a:rPr lang="ru-RU" sz="1200" b="1" dirty="0"/>
              <a:t>История медицины. Часть 2</a:t>
            </a:r>
            <a:r>
              <a:rPr lang="ru-RU" sz="1200" dirty="0"/>
              <a:t> </a:t>
            </a:r>
            <a:r>
              <a:rPr lang="ru-RU" sz="1200" b="1" dirty="0"/>
              <a:t>: учебное пособие для обучающихся по специальности Лечебное дело / составители О. В. Медведева [и др.]. — Рязань : РязГМУ, 2023</a:t>
            </a:r>
            <a:r>
              <a:rPr lang="ru-RU" sz="1200" b="1" dirty="0" smtClean="0"/>
              <a:t>. — </a:t>
            </a:r>
            <a:r>
              <a:rPr lang="ru-RU" sz="1200" b="1" dirty="0"/>
              <a:t>292 с. </a:t>
            </a:r>
            <a:endParaRPr lang="ru-RU" sz="1200" b="1" dirty="0" smtClean="0"/>
          </a:p>
          <a:p>
            <a:pPr algn="just"/>
            <a:endParaRPr lang="ru-RU" sz="1200" dirty="0"/>
          </a:p>
          <a:p>
            <a:pPr algn="just"/>
            <a:r>
              <a:rPr lang="ru-RU" sz="1200" dirty="0"/>
              <a:t>Учебное пособие подготовлено в соответствии с требованиями Федерального государственного образовательного стандарта высшего образования по специальности - 31.05.01 Лечебное дело и предназначено для самоподготовки студентов к практическим занятиям по дисциплине «История медицины». В пособии обобщены и систематизированы материалы по истории мировой и отечественной медицины, приводится краткая характеристика научной и общественной деятельности видных ученых.</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722" y="3789040"/>
            <a:ext cx="2059820" cy="2924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517220" y="3789040"/>
            <a:ext cx="6480720" cy="2492990"/>
          </a:xfrm>
          <a:prstGeom prst="rect">
            <a:avLst/>
          </a:prstGeom>
        </p:spPr>
        <p:txBody>
          <a:bodyPr wrap="square">
            <a:spAutoFit/>
          </a:bodyPr>
          <a:lstStyle/>
          <a:p>
            <a:pPr algn="just"/>
            <a:r>
              <a:rPr lang="ru-RU" sz="1200" b="1" dirty="0"/>
              <a:t>Симонян Р. З.</a:t>
            </a:r>
            <a:r>
              <a:rPr lang="ru-RU" sz="1200" dirty="0"/>
              <a:t> </a:t>
            </a:r>
            <a:r>
              <a:rPr lang="ru-RU" sz="1200" b="1" dirty="0"/>
              <a:t>История медицины России: со времен Древней Руси до российской медицины XX столетия : учебное пособие / Р. З. Симонян. </a:t>
            </a:r>
            <a:r>
              <a:rPr lang="ru-RU" sz="1200" b="1" dirty="0" smtClean="0"/>
              <a:t>— </a:t>
            </a:r>
            <a:r>
              <a:rPr lang="ru-RU" sz="1200" b="1" dirty="0"/>
              <a:t>Чебоксары : Среда, 2023. </a:t>
            </a:r>
            <a:r>
              <a:rPr lang="ru-RU" sz="1200" b="1" dirty="0" smtClean="0"/>
              <a:t>— </a:t>
            </a:r>
            <a:r>
              <a:rPr lang="ru-RU" sz="1200" b="1" dirty="0"/>
              <a:t>168 с.  </a:t>
            </a:r>
            <a:endParaRPr lang="ru-RU" sz="1200" b="1" dirty="0" smtClean="0"/>
          </a:p>
          <a:p>
            <a:pPr algn="just"/>
            <a:endParaRPr lang="ru-RU" sz="1200" dirty="0"/>
          </a:p>
          <a:p>
            <a:pPr algn="just"/>
            <a:r>
              <a:rPr lang="ru-RU" sz="1200" dirty="0" smtClean="0"/>
              <a:t>В </a:t>
            </a:r>
            <a:r>
              <a:rPr lang="ru-RU" sz="1200" dirty="0"/>
              <a:t>соответствии с учебной программой по дисциплине «История медицины» в кратком изложении представлены основные события и этапы развития медицины российского государства со времен Древней Руси до медицины России XX века. В учебном пособии, кроме описания важнейших событий в истории отечественной медицины, представлены краткие биографии и деятельность известных ученых-медиков. Пособие предназначено для студентов медицинских и фармацевтических вузов РФ, изучающих дисциплину «История медицины», преподавателей, врачей, историков, а также всех тех, кто интересуется историей медицины.</a:t>
            </a:r>
          </a:p>
        </p:txBody>
      </p:sp>
    </p:spTree>
    <p:extLst>
      <p:ext uri="{BB962C8B-B14F-4D97-AF65-F5344CB8AC3E}">
        <p14:creationId xmlns:p14="http://schemas.microsoft.com/office/powerpoint/2010/main" val="9621347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906" t="5509" r="7927" b="5921"/>
          <a:stretch/>
        </p:blipFill>
        <p:spPr bwMode="auto">
          <a:xfrm>
            <a:off x="107504" y="33123"/>
            <a:ext cx="2016224" cy="3138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123728" y="116632"/>
            <a:ext cx="6912768" cy="2677656"/>
          </a:xfrm>
          <a:prstGeom prst="rect">
            <a:avLst/>
          </a:prstGeom>
        </p:spPr>
        <p:txBody>
          <a:bodyPr wrap="square">
            <a:spAutoFit/>
          </a:bodyPr>
          <a:lstStyle/>
          <a:p>
            <a:pPr algn="just"/>
            <a:r>
              <a:rPr lang="ru-RU" sz="1200" b="1" dirty="0"/>
              <a:t>Куприянов Д. В.</a:t>
            </a:r>
            <a:r>
              <a:rPr lang="ru-RU" sz="1200" i="1" dirty="0"/>
              <a:t> </a:t>
            </a:r>
            <a:r>
              <a:rPr lang="ru-RU" sz="1200" dirty="0"/>
              <a:t> </a:t>
            </a:r>
            <a:r>
              <a:rPr lang="ru-RU" sz="1200" b="1" dirty="0"/>
              <a:t>Информационное обеспечение профессиональной деятельности : учебник и практикум для СПО / Д. В. Куприянов. — Москва : Издательство Юрайт, 2023. — 255 с. — (Профессиональное образование). </a:t>
            </a:r>
            <a:endParaRPr lang="ru-RU" sz="1200" b="1" dirty="0" smtClean="0"/>
          </a:p>
          <a:p>
            <a:pPr algn="just"/>
            <a:endParaRPr lang="ru-RU" sz="1200" dirty="0"/>
          </a:p>
          <a:p>
            <a:pPr algn="just"/>
            <a:r>
              <a:rPr lang="ru-RU" sz="1200" dirty="0"/>
              <a:t>Курс направлен на решение практических, важных для каждого современного профессионала задач. Целью является обеспечение студентов инструментами, которые позволят успешно встречать информационные и технологические вызовы как в процессе учебы, так и в последующей профессиональной деятельности. Многие вопросы в курсе только обозначаются, а не расписываются детально, и автор делает это осознанно, ставя целью научить студента работать с офисными приложениями, со справочными системами, с ресурсами Интернета. В курсе присутствует комплекс заданий, способствующий лучшему усвоению знаний учащимся. Материал достаточно универсален, поскольку ориентирован на студентов различного уровня исходных знаний. </a:t>
            </a:r>
          </a:p>
        </p:txBody>
      </p:sp>
      <p:pic>
        <p:nvPicPr>
          <p:cNvPr id="307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217" t="4904" r="4650" b="4614"/>
          <a:stretch/>
        </p:blipFill>
        <p:spPr bwMode="auto">
          <a:xfrm>
            <a:off x="58754" y="3352800"/>
            <a:ext cx="2113724" cy="3316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86000" y="3501008"/>
            <a:ext cx="6750496" cy="2123658"/>
          </a:xfrm>
          <a:prstGeom prst="rect">
            <a:avLst/>
          </a:prstGeom>
        </p:spPr>
        <p:txBody>
          <a:bodyPr wrap="square">
            <a:spAutoFit/>
          </a:bodyPr>
          <a:lstStyle/>
          <a:p>
            <a:pPr algn="just"/>
            <a:r>
              <a:rPr lang="ru-RU" sz="1200" b="1" dirty="0"/>
              <a:t>Советов Б. Я.</a:t>
            </a:r>
            <a:r>
              <a:rPr lang="ru-RU" sz="1200" dirty="0"/>
              <a:t> </a:t>
            </a:r>
            <a:r>
              <a:rPr lang="ru-RU" sz="1200" b="1" dirty="0"/>
              <a:t>Информационные технологии : учебник для СПО / Б. Я. Советов, В. В. Цехановский. — 7-е изд., перераб. и доп. — Москва : Издательство Юрайт, 2023. — 327 с. —  (Профессиональное образование). </a:t>
            </a:r>
            <a:endParaRPr lang="ru-RU" sz="1200" b="1" dirty="0" smtClean="0"/>
          </a:p>
          <a:p>
            <a:pPr algn="just"/>
            <a:endParaRPr lang="ru-RU" sz="1200" dirty="0"/>
          </a:p>
          <a:p>
            <a:pPr algn="just"/>
            <a:r>
              <a:rPr lang="ru-RU" sz="1200" dirty="0"/>
              <a:t>В данном учебнике изложены фундаментальные основы информатики в области информационных технологий как составляющие формирования информационного общества. Раскрыты содержание, возможности и области применения базовых и прикладных информационных технологий. Наиболее важным для будущих профессионалов является то, что в учебном издании приведена инструментальная база с раскрытием программных, технических и методических средств информационных технологий.</a:t>
            </a:r>
          </a:p>
        </p:txBody>
      </p:sp>
    </p:spTree>
    <p:extLst>
      <p:ext uri="{BB962C8B-B14F-4D97-AF65-F5344CB8AC3E}">
        <p14:creationId xmlns:p14="http://schemas.microsoft.com/office/powerpoint/2010/main" val="24858311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2348880"/>
            <a:ext cx="8208912" cy="1754326"/>
          </a:xfrm>
          <a:prstGeom prst="rect">
            <a:avLst/>
          </a:prstGeom>
        </p:spPr>
        <p:txBody>
          <a:bodyPr wrap="square">
            <a:spAutoFit/>
          </a:bodyPr>
          <a:lstStyle/>
          <a:p>
            <a:pPr algn="ctr"/>
            <a:r>
              <a:rPr lang="ru-RU" sz="3600" b="1" dirty="0"/>
              <a:t>ПМ.01 ОСУЩЕСТВЛЕНИЕ ПРОФЕССИОНАЛЬНОГО УХОДА ЗА ПАЦИЕНТОМ</a:t>
            </a:r>
            <a:endParaRPr lang="ru-RU" sz="3600" dirty="0"/>
          </a:p>
        </p:txBody>
      </p:sp>
    </p:spTree>
    <p:extLst>
      <p:ext uri="{BB962C8B-B14F-4D97-AF65-F5344CB8AC3E}">
        <p14:creationId xmlns:p14="http://schemas.microsoft.com/office/powerpoint/2010/main" val="35034815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019" y="116632"/>
            <a:ext cx="2127108"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287534" y="260648"/>
            <a:ext cx="6748961" cy="1754326"/>
          </a:xfrm>
          <a:prstGeom prst="rect">
            <a:avLst/>
          </a:prstGeom>
        </p:spPr>
        <p:txBody>
          <a:bodyPr wrap="square">
            <a:spAutoFit/>
          </a:bodyPr>
          <a:lstStyle/>
          <a:p>
            <a:pPr algn="just"/>
            <a:r>
              <a:rPr lang="ru-RU" sz="1200" b="1" dirty="0"/>
              <a:t>Лобанова Н. А. Общий уход за больными : учебно-методическое пособие / Н. А. Лобанова. — Нижний Новгород : ННГУ им. Н. И. Лобачевского, 2019. — 117 с. </a:t>
            </a:r>
            <a:endParaRPr lang="ru-RU" sz="1200" b="1" dirty="0" smtClean="0"/>
          </a:p>
          <a:p>
            <a:pPr algn="just"/>
            <a:endParaRPr lang="ru-RU" sz="1200" dirty="0"/>
          </a:p>
          <a:p>
            <a:pPr algn="just"/>
            <a:r>
              <a:rPr lang="ru-RU" sz="1200" dirty="0"/>
              <a:t>Настоящие методические рекомендации по общему уходу за больным предназначены для студентов ННГУ, обучающихся по специальностям 31.05.01 «Лечебное дело», 31.05.03 «Стоматология». Они разработаны с целью повышения качества и полноты освоения студентами учебного материала по курсу «Общего ухода за больным» и содержат краткое описание практически всех необходимых практических навыков ухода за больным терапевтического стационара.</a:t>
            </a:r>
          </a:p>
        </p:txBody>
      </p:sp>
      <p:pic>
        <p:nvPicPr>
          <p:cNvPr id="317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1361" t="5462" r="9063" b="6605"/>
          <a:stretch/>
        </p:blipFill>
        <p:spPr bwMode="auto">
          <a:xfrm>
            <a:off x="149018" y="3262488"/>
            <a:ext cx="2138516" cy="3535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87534" y="3262488"/>
            <a:ext cx="6748961" cy="1938992"/>
          </a:xfrm>
          <a:prstGeom prst="rect">
            <a:avLst/>
          </a:prstGeom>
        </p:spPr>
        <p:txBody>
          <a:bodyPr wrap="square">
            <a:spAutoFit/>
          </a:bodyPr>
          <a:lstStyle/>
          <a:p>
            <a:pPr algn="just"/>
            <a:r>
              <a:rPr lang="ru-RU" sz="1200" b="1" dirty="0"/>
              <a:t>Шкатова Е. Ю.</a:t>
            </a:r>
            <a:r>
              <a:rPr lang="ru-RU" sz="1200" dirty="0"/>
              <a:t>  </a:t>
            </a:r>
            <a:r>
              <a:rPr lang="ru-RU" sz="1200" b="1" dirty="0"/>
              <a:t>Безопасная среда для пациента и персонала : учебное пособие для СПО / Е. Ю. Шкатова, Н. В. Хетагури, О. А. Морозкова. — Москва : Издательство Юрайт, 2023. — 149 с. — (Профессиональное образование). </a:t>
            </a:r>
            <a:endParaRPr lang="ru-RU" sz="1200" b="1" dirty="0" smtClean="0"/>
          </a:p>
          <a:p>
            <a:pPr algn="just"/>
            <a:endParaRPr lang="ru-RU" sz="1200" b="1" dirty="0"/>
          </a:p>
          <a:p>
            <a:pPr algn="just"/>
            <a:r>
              <a:rPr lang="ru-RU" sz="1200" dirty="0"/>
              <a:t>В учебном пособии представлены вопросы эпидемиологии внутрибольничных инфекций и принципы инфекционного контроля, используемые в медицинских организациях, раскрыты меры индивидуальной защиты медицинских работников; дан алгоритм мытья рук, проведения текущей и заключительной уборки; приведены методы, режимы, средства дезинфекции и стерилизации изделий медицинского назначения. </a:t>
            </a:r>
          </a:p>
        </p:txBody>
      </p:sp>
    </p:spTree>
    <p:extLst>
      <p:ext uri="{BB962C8B-B14F-4D97-AF65-F5344CB8AC3E}">
        <p14:creationId xmlns:p14="http://schemas.microsoft.com/office/powerpoint/2010/main" val="23214202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3"/>
            <a:ext cx="2016224"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154524" y="116633"/>
            <a:ext cx="6881972" cy="1938992"/>
          </a:xfrm>
          <a:prstGeom prst="rect">
            <a:avLst/>
          </a:prstGeom>
        </p:spPr>
        <p:txBody>
          <a:bodyPr wrap="square">
            <a:spAutoFit/>
          </a:bodyPr>
          <a:lstStyle/>
          <a:p>
            <a:pPr algn="just"/>
            <a:r>
              <a:rPr lang="ru-RU" sz="1200" b="1" dirty="0"/>
              <a:t>Обуховец Т. П. Сестринское дело и сестринский уход. : учебное пособие / Т. П. Обуховец. — Москва : КноРус, 2023. — 680 с. — URL: https://www.book.ru. — (Среднее профессиональное образование</a:t>
            </a:r>
            <a:r>
              <a:rPr lang="ru-RU" sz="1200" b="1" dirty="0" smtClean="0"/>
              <a:t>).</a:t>
            </a:r>
          </a:p>
          <a:p>
            <a:pPr algn="just"/>
            <a:endParaRPr lang="ru-RU" sz="1200" dirty="0"/>
          </a:p>
          <a:p>
            <a:pPr algn="just"/>
            <a:r>
              <a:rPr lang="ru-RU" sz="1200" dirty="0"/>
              <a:t>Охватывает все темы учебного курса, освоение которых позволит приобрести необходимые знания и умения для овладения профессиями медицинской сестры, фельдшера, акушера, а также оказания квалифицированных медицинских услуг. Помимо учебного материала пособие содержит рекомендации для успешной и эффективной работы средних медицинских работников лечебно-профилактических учреждений и подробные описания алгоритмов сестринских манипуляций.</a:t>
            </a:r>
          </a:p>
        </p:txBody>
      </p:sp>
      <p:pic>
        <p:nvPicPr>
          <p:cNvPr id="327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9702" t="4065" r="9887" b="5967"/>
          <a:stretch/>
        </p:blipFill>
        <p:spPr bwMode="auto">
          <a:xfrm>
            <a:off x="107504" y="3212976"/>
            <a:ext cx="2017644"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67744" y="3429000"/>
            <a:ext cx="6768752" cy="1384995"/>
          </a:xfrm>
          <a:prstGeom prst="rect">
            <a:avLst/>
          </a:prstGeom>
        </p:spPr>
        <p:txBody>
          <a:bodyPr wrap="square">
            <a:spAutoFit/>
          </a:bodyPr>
          <a:lstStyle/>
          <a:p>
            <a:pPr algn="just"/>
            <a:r>
              <a:rPr lang="ru-RU" sz="1200" b="1" dirty="0"/>
              <a:t>Сметанин В. Н.</a:t>
            </a:r>
            <a:r>
              <a:rPr lang="ru-RU" sz="1200" dirty="0"/>
              <a:t>  </a:t>
            </a:r>
            <a:r>
              <a:rPr lang="ru-RU" sz="1200" b="1" dirty="0"/>
              <a:t>Основы дезинфектологии : учебное пособие для СПО / В. Н. Сметанин, Т. Д. Здольник. — 2-е изд., перераб. и доп. — Москва : Издательство Юрайт, 2023. — 251 с. — (Профессиональное образование). </a:t>
            </a:r>
            <a:endParaRPr lang="ru-RU" sz="1200" b="1" dirty="0" smtClean="0"/>
          </a:p>
          <a:p>
            <a:pPr algn="just"/>
            <a:endParaRPr lang="ru-RU" sz="1200" b="1" dirty="0"/>
          </a:p>
          <a:p>
            <a:pPr algn="just"/>
            <a:r>
              <a:rPr lang="ru-RU" sz="1200" dirty="0"/>
              <a:t>В курсе изложены вопросы организации, методы, способы, средства медицинской дезинфекции, дезинсекции, дератизации, стерилизации. Рассмотрены основные направления контроля их качества. </a:t>
            </a:r>
          </a:p>
        </p:txBody>
      </p:sp>
    </p:spTree>
    <p:extLst>
      <p:ext uri="{BB962C8B-B14F-4D97-AF65-F5344CB8AC3E}">
        <p14:creationId xmlns:p14="http://schemas.microsoft.com/office/powerpoint/2010/main" val="40713853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3" y="116633"/>
            <a:ext cx="2052287" cy="3004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195736" y="116633"/>
            <a:ext cx="6840760" cy="1569660"/>
          </a:xfrm>
          <a:prstGeom prst="rect">
            <a:avLst/>
          </a:prstGeom>
        </p:spPr>
        <p:txBody>
          <a:bodyPr wrap="square">
            <a:spAutoFit/>
          </a:bodyPr>
          <a:lstStyle/>
          <a:p>
            <a:pPr algn="just"/>
            <a:r>
              <a:rPr lang="ru-RU" sz="1200" b="1" dirty="0"/>
              <a:t>Кулигин А. В.</a:t>
            </a:r>
            <a:r>
              <a:rPr lang="ru-RU" sz="1200" dirty="0"/>
              <a:t> </a:t>
            </a:r>
            <a:r>
              <a:rPr lang="ru-RU" sz="1200" b="1" dirty="0"/>
              <a:t>Основы первой помощи и ухода за больными : учебное пособие / А. В. Кулигин, Е. П. Матвеева, Д. И. Нестерова, А. П. Ададимова. — Москва : КноРус, 2023. — 296 с. — (Среднее профессиональное образование). </a:t>
            </a:r>
            <a:endParaRPr lang="ru-RU" sz="1200" b="1" dirty="0" smtClean="0"/>
          </a:p>
          <a:p>
            <a:pPr algn="just"/>
            <a:endParaRPr lang="ru-RU" sz="1200" dirty="0"/>
          </a:p>
          <a:p>
            <a:pPr algn="just"/>
            <a:r>
              <a:rPr lang="ru-RU" sz="1200" dirty="0"/>
              <a:t>Освещены проблемы оказания первой помощи и основ ухода за больными. Подробно излагаются и иллюстрируются мероприятия по оказанию первой помощи при кровотечениях, ранениях, переломах, повреждениях внутренних органов, ожогах, отморожениях, поражении электрическим током и </a:t>
            </a:r>
            <a:r>
              <a:rPr lang="ru-RU" sz="1200" dirty="0" smtClean="0"/>
              <a:t>т.д</a:t>
            </a:r>
            <a:r>
              <a:rPr lang="ru-RU" sz="1200" dirty="0"/>
              <a:t>.</a:t>
            </a:r>
          </a:p>
        </p:txBody>
      </p:sp>
      <p:pic>
        <p:nvPicPr>
          <p:cNvPr id="33796" name="Picture 4" descr="Основы сестринского дел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41" y="3248413"/>
            <a:ext cx="2088350" cy="324036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195736" y="3250477"/>
            <a:ext cx="6840760" cy="1200329"/>
          </a:xfrm>
          <a:prstGeom prst="rect">
            <a:avLst/>
          </a:prstGeom>
        </p:spPr>
        <p:txBody>
          <a:bodyPr wrap="square">
            <a:spAutoFit/>
          </a:bodyPr>
          <a:lstStyle/>
          <a:p>
            <a:pPr algn="just"/>
            <a:r>
              <a:rPr lang="ru-RU" sz="1200" b="1" dirty="0"/>
              <a:t>Усольцева Е. Г. Основы сестринского дела : учебное пособие / Е. Г. Усольцева. — Москва : КноРус, 2022. — 265 с. — (Среднее профессиональное образование). </a:t>
            </a:r>
            <a:endParaRPr lang="ru-RU" sz="1200" b="1" dirty="0" smtClean="0"/>
          </a:p>
          <a:p>
            <a:pPr algn="just"/>
            <a:endParaRPr lang="ru-RU" sz="1200" dirty="0"/>
          </a:p>
          <a:p>
            <a:pPr algn="just"/>
            <a:r>
              <a:rPr lang="ru-RU" sz="1200" dirty="0"/>
              <a:t>Раскрывает наиболее важные проблемы деятельности медицинской сестры, такие как инфекционный контроль, безопасность больничной среды, уход за пациентами при различных состояниях.</a:t>
            </a:r>
          </a:p>
        </p:txBody>
      </p:sp>
    </p:spTree>
    <p:extLst>
      <p:ext uri="{BB962C8B-B14F-4D97-AF65-F5344CB8AC3E}">
        <p14:creationId xmlns:p14="http://schemas.microsoft.com/office/powerpoint/2010/main" val="18131407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55346" y="188640"/>
            <a:ext cx="6781150" cy="2677656"/>
          </a:xfrm>
          <a:prstGeom prst="rect">
            <a:avLst/>
          </a:prstGeom>
        </p:spPr>
        <p:txBody>
          <a:bodyPr wrap="square">
            <a:spAutoFit/>
          </a:bodyPr>
          <a:lstStyle/>
          <a:p>
            <a:pPr algn="just"/>
            <a:r>
              <a:rPr lang="ru-RU" sz="1200" b="1" dirty="0"/>
              <a:t>Общий уход за больными</a:t>
            </a:r>
            <a:r>
              <a:rPr lang="ru-RU" sz="1200" dirty="0"/>
              <a:t> </a:t>
            </a:r>
            <a:r>
              <a:rPr lang="ru-RU" sz="1200" b="1" dirty="0"/>
              <a:t>: учебное пособие для среднего профессионального образования / Г. И. Чуваков [и др.] ; под редакцией Г. И. Чувакова. — 3-е изд., перераб. и доп. — Москва : Издательство Юрайт, 2023. — 158 с. — (Профессиональное образование).  </a:t>
            </a:r>
            <a:endParaRPr lang="ru-RU" sz="1200" b="1" dirty="0" smtClean="0"/>
          </a:p>
          <a:p>
            <a:pPr algn="just"/>
            <a:endParaRPr lang="ru-RU" sz="1200" dirty="0"/>
          </a:p>
          <a:p>
            <a:pPr algn="just"/>
            <a:r>
              <a:rPr lang="ru-RU" sz="1200" dirty="0"/>
              <a:t>В издании представлен материал, рассчитанный на аудиторную и самостоятельную работу студентов медицинских училищ и колледжей и, возможно, медицинских институтов (академий и университетов) по дисциплине «Общий уход за больными». В учебном издании описаны методики наблюдения медицинской сестрой за внешним видом и состоянием пациента, его личной гигиеной; питанием и кормлением; рассмотрена помощь при основных клинических симптомах — кашле, одышке, рвоте, запорах и др. Значительное внимание уделено описанию ухода за лежачим больным. Рассмотрены причины некоторых острых состояний, требующих неотложной помощи, и роль медсестры в оказании таковой.</a:t>
            </a:r>
          </a:p>
        </p:txBody>
      </p:sp>
      <p:pic>
        <p:nvPicPr>
          <p:cNvPr id="348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466" t="5828" r="9368" b="6239"/>
          <a:stretch/>
        </p:blipFill>
        <p:spPr bwMode="auto">
          <a:xfrm>
            <a:off x="107504" y="110895"/>
            <a:ext cx="2080073" cy="3246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9475" t="4178" r="9355" b="5894"/>
          <a:stretch/>
        </p:blipFill>
        <p:spPr bwMode="auto">
          <a:xfrm>
            <a:off x="135430" y="3304382"/>
            <a:ext cx="2052147" cy="3553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55346" y="3437130"/>
            <a:ext cx="6781150" cy="2492990"/>
          </a:xfrm>
          <a:prstGeom prst="rect">
            <a:avLst/>
          </a:prstGeom>
        </p:spPr>
        <p:txBody>
          <a:bodyPr wrap="square">
            <a:spAutoFit/>
          </a:bodyPr>
          <a:lstStyle/>
          <a:p>
            <a:pPr algn="just"/>
            <a:r>
              <a:rPr lang="ru-RU" sz="1200" b="1" dirty="0"/>
              <a:t>Основы сестринского дела</a:t>
            </a:r>
            <a:r>
              <a:rPr lang="ru-RU" sz="1200" dirty="0"/>
              <a:t> : </a:t>
            </a:r>
            <a:r>
              <a:rPr lang="ru-RU" sz="1200" b="1" dirty="0"/>
              <a:t>учебник и практикум для СПО / Г. И. Чуваков [и др.] ; под редакцией Г. И. Чувакова. — 3-е изд., перераб. и доп. — Москва : Издательство Юрайт, 2023. — 517 с. — (Профессиональное образование). </a:t>
            </a:r>
            <a:endParaRPr lang="ru-RU" sz="1200" b="1" dirty="0" smtClean="0"/>
          </a:p>
          <a:p>
            <a:pPr algn="just"/>
            <a:endParaRPr lang="ru-RU" sz="1200" dirty="0"/>
          </a:p>
          <a:p>
            <a:pPr algn="just"/>
            <a:r>
              <a:rPr lang="ru-RU" sz="1200" dirty="0"/>
              <a:t>В учебнике представлен материал по основам сестринского дела, рассчитанный как на аудиторную, так и на самостоятельную работу студентов высших медицинских образовательных учреждений. В каждой из тем определены объем знаний и умений студента, поставлены вопросы для работы с основной учебной и дополнительной литературой. Описаны основные практические манипуляции по уходу за больными различного профиля, в том числе при неотложных состояниях. В приложении представлен перечень навыков и умений, которыми должна владеть медицинская сестра, приведены справочный материал, задания и ситуационные задачи.</a:t>
            </a:r>
          </a:p>
        </p:txBody>
      </p:sp>
    </p:spTree>
    <p:extLst>
      <p:ext uri="{BB962C8B-B14F-4D97-AF65-F5344CB8AC3E}">
        <p14:creationId xmlns:p14="http://schemas.microsoft.com/office/powerpoint/2010/main" val="18584894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95736" y="116632"/>
            <a:ext cx="6840760" cy="2492990"/>
          </a:xfrm>
          <a:prstGeom prst="rect">
            <a:avLst/>
          </a:prstGeom>
        </p:spPr>
        <p:txBody>
          <a:bodyPr wrap="square">
            <a:spAutoFit/>
          </a:bodyPr>
          <a:lstStyle/>
          <a:p>
            <a:pPr algn="just"/>
            <a:r>
              <a:rPr lang="ru-RU" sz="1200" b="1" dirty="0"/>
              <a:t>Доврачебная помощь при неотложных состояниях</a:t>
            </a:r>
            <a:r>
              <a:rPr lang="ru-RU" sz="1200" dirty="0"/>
              <a:t> : </a:t>
            </a:r>
            <a:r>
              <a:rPr lang="ru-RU" sz="1200" b="1" dirty="0"/>
              <a:t>учебник и практикум для СПО / Г. И. Чуваков [и др.] ; под редакцией Г. И. Чувакова. — 3-е изд., перераб. и доп. — Москва : Издательство Юрайт, 2023. — 157 с. — (Профессиональное образование). </a:t>
            </a:r>
            <a:endParaRPr lang="ru-RU" sz="1200" b="1" dirty="0" smtClean="0"/>
          </a:p>
          <a:p>
            <a:pPr algn="just"/>
            <a:endParaRPr lang="ru-RU" sz="1200" dirty="0"/>
          </a:p>
          <a:p>
            <a:pPr algn="just"/>
            <a:r>
              <a:rPr lang="ru-RU" sz="1200" dirty="0"/>
              <a:t>В учебнике представлен материал по основам сестринского дела, рассчитанный как на аудиторную, так и на самостоятельную работу студентов высших медицинских образовательных учреждений. В каждой из тем определены объем знаний и умений студента, поставлены вопросы для работы с основной учебной и дополнительной литературой. Описаны основные практические манипуляции по уходу за больными различного профиля, в том числе при неотложных состояниях. В приложении представлен </a:t>
            </a:r>
            <a:r>
              <a:rPr lang="ru-RU" sz="1200" dirty="0" smtClean="0"/>
              <a:t>перечень </a:t>
            </a:r>
            <a:r>
              <a:rPr lang="ru-RU" sz="1200" dirty="0"/>
              <a:t>навыков и умений, которыми должна владеть медицинская сестра, приведены справочный материал, тестовые задания и стуационные задачи.</a:t>
            </a:r>
          </a:p>
        </p:txBody>
      </p:sp>
      <p:pic>
        <p:nvPicPr>
          <p:cNvPr id="358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202" t="5190" r="7883" b="6558"/>
          <a:stretch/>
        </p:blipFill>
        <p:spPr bwMode="auto">
          <a:xfrm>
            <a:off x="107504" y="128713"/>
            <a:ext cx="2088232" cy="3228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58" y="3463880"/>
            <a:ext cx="2095577" cy="3205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286000" y="3463880"/>
            <a:ext cx="6750496" cy="2862322"/>
          </a:xfrm>
          <a:prstGeom prst="rect">
            <a:avLst/>
          </a:prstGeom>
        </p:spPr>
        <p:txBody>
          <a:bodyPr wrap="square">
            <a:spAutoFit/>
          </a:bodyPr>
          <a:lstStyle/>
          <a:p>
            <a:pPr algn="just"/>
            <a:r>
              <a:rPr lang="ru-RU" sz="1200" b="1" dirty="0"/>
              <a:t>Лычев В. Г.</a:t>
            </a:r>
            <a:r>
              <a:rPr lang="ru-RU" sz="1200" dirty="0"/>
              <a:t> </a:t>
            </a:r>
            <a:r>
              <a:rPr lang="ru-RU" sz="1200" b="1" dirty="0"/>
              <a:t>Тактика медицинской сестры при неотложных заболеваниях и состояниях : учебное пособие / В. Г. Лычев, В. М. Савельев, В. К. Карманов. — 3-е изд., испр. и доп. — Москва : ИНФРА-М, 2023. — 318 с. — (Среднее профессиональное образование). </a:t>
            </a:r>
            <a:endParaRPr lang="ru-RU" sz="1200" b="1" dirty="0" smtClean="0"/>
          </a:p>
          <a:p>
            <a:pPr algn="just"/>
            <a:endParaRPr lang="ru-RU" sz="1200" dirty="0"/>
          </a:p>
          <a:p>
            <a:pPr algn="just"/>
            <a:r>
              <a:rPr lang="ru-RU" sz="1200" dirty="0"/>
              <a:t>В пособии представлены современные технологии оказания неотложной помощи медицинской сестрой/медицинским братом при наиболее часто встречающихся заболеваниях и состояниях в терапии, хирургии, неврологии, оториноларингологии, офтальмологии, урологии, гинекологии, эндокринологии, острых аллергозах, при воздействии факторов внешней среды. Изложены современные подходы к проведению базовой сердечно-легочной реанимации, алгоритмы оказания доврачебной помощи и выполнения врачебных назначений. Приведены тестовые задания, проблемно-ситуационные задачи с эталонами решений, список лекарственных препаратов, перечень необходимого оборудования и оснащения при оказании неотложной помощи. </a:t>
            </a:r>
          </a:p>
        </p:txBody>
      </p:sp>
    </p:spTree>
    <p:extLst>
      <p:ext uri="{BB962C8B-B14F-4D97-AF65-F5344CB8AC3E}">
        <p14:creationId xmlns:p14="http://schemas.microsoft.com/office/powerpoint/2010/main" val="20343836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088232" cy="3132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14056" y="124594"/>
            <a:ext cx="6722439" cy="1754326"/>
          </a:xfrm>
          <a:prstGeom prst="rect">
            <a:avLst/>
          </a:prstGeom>
        </p:spPr>
        <p:txBody>
          <a:bodyPr wrap="square">
            <a:spAutoFit/>
          </a:bodyPr>
          <a:lstStyle/>
          <a:p>
            <a:pPr algn="just"/>
            <a:r>
              <a:rPr lang="ru-RU" sz="1200" b="1" dirty="0"/>
              <a:t>Оскретков В. И.</a:t>
            </a:r>
            <a:r>
              <a:rPr lang="ru-RU" sz="1200" dirty="0"/>
              <a:t> </a:t>
            </a:r>
            <a:r>
              <a:rPr lang="ru-RU" sz="1200" b="1" dirty="0"/>
              <a:t>Первая медицинская и доврачебная помощь : учебное пособие / В. И. Оскретков. и др. — Москва : КноРус, 2023. — 319 с</a:t>
            </a:r>
            <a:r>
              <a:rPr lang="ru-RU" sz="1200" b="1" dirty="0" smtClean="0"/>
              <a:t>.</a:t>
            </a:r>
          </a:p>
          <a:p>
            <a:pPr algn="just"/>
            <a:endParaRPr lang="ru-RU" sz="1200" dirty="0"/>
          </a:p>
          <a:p>
            <a:pPr algn="just"/>
            <a:endParaRPr lang="ru-RU" sz="1200" dirty="0" smtClean="0"/>
          </a:p>
          <a:p>
            <a:pPr algn="just"/>
            <a:r>
              <a:rPr lang="ru-RU" sz="1200" dirty="0" smtClean="0"/>
              <a:t>Изложены </a:t>
            </a:r>
            <a:r>
              <a:rPr lang="ru-RU" sz="1200" dirty="0"/>
              <a:t>принципы оказания первой медицинской и доврачебной помощи пострадавшим при чрезвычайных ситуациях и больным с неотложными состояниями в повседневной жизни, ухода за тяжелобольными. Описана техника выполнения простых медицинских манипуляций, необходимых для оказания первой доврачебной помощи.</a:t>
            </a:r>
          </a:p>
        </p:txBody>
      </p:sp>
      <p:pic>
        <p:nvPicPr>
          <p:cNvPr id="3686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959" t="5536" r="8874" b="6531"/>
          <a:stretch/>
        </p:blipFill>
        <p:spPr bwMode="auto">
          <a:xfrm>
            <a:off x="128309" y="3364934"/>
            <a:ext cx="2067427" cy="3458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97619" y="3501008"/>
            <a:ext cx="6750495" cy="2123658"/>
          </a:xfrm>
          <a:prstGeom prst="rect">
            <a:avLst/>
          </a:prstGeom>
        </p:spPr>
        <p:txBody>
          <a:bodyPr wrap="square">
            <a:spAutoFit/>
          </a:bodyPr>
          <a:lstStyle/>
          <a:p>
            <a:pPr algn="just"/>
            <a:r>
              <a:rPr lang="ru-RU" sz="1200" b="1" dirty="0"/>
              <a:t>Психологическая помощь</a:t>
            </a:r>
            <a:r>
              <a:rPr lang="ru-RU" sz="1200" dirty="0"/>
              <a:t> : </a:t>
            </a:r>
            <a:r>
              <a:rPr lang="ru-RU" sz="1200" b="1" dirty="0"/>
              <a:t>практическое пособие / Е. П. Кораблина, И. А. Акиндинова, А. А. Баканова, А. М. Родина ; под редакцией Е. П. Кораблиной. — 2-е изд., испр. и доп. — Москва : Издательство Юрайт, 2023. — 222 с. — (Профессиональная практика</a:t>
            </a:r>
            <a:r>
              <a:rPr lang="ru-RU" sz="1200" b="1" dirty="0" smtClean="0"/>
              <a:t>).</a:t>
            </a:r>
          </a:p>
          <a:p>
            <a:pPr algn="just"/>
            <a:endParaRPr lang="ru-RU" sz="1200" dirty="0"/>
          </a:p>
          <a:p>
            <a:pPr algn="just"/>
            <a:r>
              <a:rPr lang="ru-RU" sz="1200" dirty="0"/>
              <a:t>Практическое пособие посвящено подходам к оказанию психологической помощи. В нем рассмотрены виды и формы психологической помощи, принципы психологического консультирования, представлены специальные формы психологической помощи, а также психологическая помощь в особых случаях. Книга дополнена упражнениями к разделам, которые помогут студентам освоить материалы пособия.</a:t>
            </a:r>
          </a:p>
        </p:txBody>
      </p:sp>
    </p:spTree>
    <p:extLst>
      <p:ext uri="{BB962C8B-B14F-4D97-AF65-F5344CB8AC3E}">
        <p14:creationId xmlns:p14="http://schemas.microsoft.com/office/powerpoint/2010/main" val="24626624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466" t="5582" r="9368" b="6165"/>
          <a:stretch/>
        </p:blipFill>
        <p:spPr bwMode="auto">
          <a:xfrm>
            <a:off x="101576" y="116632"/>
            <a:ext cx="1950144" cy="3159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195736" y="116632"/>
            <a:ext cx="6840760" cy="1938992"/>
          </a:xfrm>
          <a:prstGeom prst="rect">
            <a:avLst/>
          </a:prstGeom>
        </p:spPr>
        <p:txBody>
          <a:bodyPr wrap="square">
            <a:spAutoFit/>
          </a:bodyPr>
          <a:lstStyle/>
          <a:p>
            <a:pPr algn="just"/>
            <a:r>
              <a:rPr lang="ru-RU" sz="1200" b="1" dirty="0"/>
              <a:t>Психологическое консультирование</a:t>
            </a:r>
            <a:r>
              <a:rPr lang="ru-RU" sz="1200" dirty="0"/>
              <a:t> : </a:t>
            </a:r>
            <a:r>
              <a:rPr lang="ru-RU" sz="1200" b="1" dirty="0"/>
              <a:t>практическое пособие / Е. П. Кораблина, И. А. Акиндинова, А. А. Баканова, А. М. Родина ; под редакцией Е. П. Кораблиной. — 2-е изд., испр. и доп. — Москва : Издательство Юрайт, 2023. — 222 с. </a:t>
            </a:r>
            <a:endParaRPr lang="ru-RU" sz="1200" b="1" dirty="0" smtClean="0"/>
          </a:p>
          <a:p>
            <a:pPr algn="just"/>
            <a:endParaRPr lang="ru-RU" sz="1200" dirty="0"/>
          </a:p>
          <a:p>
            <a:pPr algn="just"/>
            <a:r>
              <a:rPr lang="ru-RU" sz="1200" dirty="0"/>
              <a:t>Практическое пособие посвящено подходам к оказанию психологической помощи. В нем рассмотрены виды и формы психологической помощи, принципы психологического консультирования, представлены специальные формы психологической помощи, а также психологическая помощь в особых случаях. Книга дополнена упражнениями к разделам, которые помогут студентам освоить материалы пособия.</a:t>
            </a:r>
          </a:p>
        </p:txBody>
      </p:sp>
      <p:pic>
        <p:nvPicPr>
          <p:cNvPr id="37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76" y="3457092"/>
            <a:ext cx="2094160"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195736" y="3457092"/>
            <a:ext cx="6840759" cy="2123658"/>
          </a:xfrm>
          <a:prstGeom prst="rect">
            <a:avLst/>
          </a:prstGeom>
        </p:spPr>
        <p:txBody>
          <a:bodyPr wrap="square">
            <a:spAutoFit/>
          </a:bodyPr>
          <a:lstStyle/>
          <a:p>
            <a:pPr algn="just"/>
            <a:r>
              <a:rPr lang="ru-RU" sz="1200" b="1" dirty="0"/>
              <a:t>Малкина-Пых И. Г.</a:t>
            </a:r>
            <a:r>
              <a:rPr lang="ru-RU" sz="1200" dirty="0"/>
              <a:t> </a:t>
            </a:r>
            <a:r>
              <a:rPr lang="ru-RU" sz="1200" b="1" dirty="0"/>
              <a:t>Психологическая помощь в экстремальных ситуациях : учебник / И. Г. Малкина-Пых. — Москва : КноРус, 2023. — 417 с. </a:t>
            </a:r>
            <a:endParaRPr lang="ru-RU" sz="1200" b="1" dirty="0" smtClean="0"/>
          </a:p>
          <a:p>
            <a:pPr algn="just"/>
            <a:endParaRPr lang="ru-RU" sz="1200" dirty="0"/>
          </a:p>
          <a:p>
            <a:pPr algn="just"/>
            <a:r>
              <a:rPr lang="ru-RU" sz="1200" dirty="0"/>
              <a:t>Подробно рассмотрены вопросы психологии экстремальных/чрезвычайных ситуаций. Раскрываются как теоретические аспекты, позволяющие понять специфику этих ситуаций, их значение для человека, так и практические, прикладные аспекты: рассматриваются способы преодоления травматического стресса, формы поведения, позволяющие справиться с чрезвычайными ситуациями. Содержит подробное рассмотрение теорий и методов оказания психологической помощи людям как непосредственно во время экстремальной ситуации, так и на отдаленных этапах.</a:t>
            </a:r>
          </a:p>
        </p:txBody>
      </p:sp>
    </p:spTree>
    <p:extLst>
      <p:ext uri="{BB962C8B-B14F-4D97-AF65-F5344CB8AC3E}">
        <p14:creationId xmlns:p14="http://schemas.microsoft.com/office/powerpoint/2010/main" val="7404981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83768" y="116631"/>
            <a:ext cx="6552728" cy="1754326"/>
          </a:xfrm>
          <a:prstGeom prst="rect">
            <a:avLst/>
          </a:prstGeom>
        </p:spPr>
        <p:txBody>
          <a:bodyPr wrap="square">
            <a:spAutoFit/>
          </a:bodyPr>
          <a:lstStyle/>
          <a:p>
            <a:pPr algn="just"/>
            <a:r>
              <a:rPr lang="ru-RU" sz="1200" b="1" dirty="0"/>
              <a:t>Задорожная О. В.</a:t>
            </a:r>
            <a:r>
              <a:rPr lang="ru-RU" sz="1200" dirty="0"/>
              <a:t> </a:t>
            </a:r>
            <a:r>
              <a:rPr lang="ru-RU" sz="1200" b="1" dirty="0"/>
              <a:t>Психология лечебного взаимодействия : учебно-методическое пособие / О. В. Задорожная. — Санкт-Петербург : СЗГМУ им. И</a:t>
            </a:r>
            <a:r>
              <a:rPr lang="ru-RU" sz="1200" b="1" dirty="0" smtClean="0"/>
              <a:t>. И</a:t>
            </a:r>
            <a:r>
              <a:rPr lang="ru-RU" sz="1200" b="1" dirty="0"/>
              <a:t>. Мечникова, 2022. — 48 с. </a:t>
            </a:r>
            <a:endParaRPr lang="ru-RU" sz="1200" b="1" dirty="0" smtClean="0"/>
          </a:p>
          <a:p>
            <a:pPr algn="just"/>
            <a:endParaRPr lang="ru-RU" sz="1200" dirty="0"/>
          </a:p>
          <a:p>
            <a:pPr algn="just"/>
            <a:r>
              <a:rPr lang="ru-RU" sz="1200" dirty="0"/>
              <a:t>В учебно-методическом пособии рассматривается проблема </a:t>
            </a:r>
            <a:r>
              <a:rPr lang="ru-RU" sz="1200" dirty="0" smtClean="0"/>
              <a:t>взаимодействия </a:t>
            </a:r>
            <a:r>
              <a:rPr lang="ru-RU" sz="1200" dirty="0"/>
              <a:t>врача и пациента, формирования внутренней картины болезни. Затрагиваются вопросы, связанные с психотерапевтической помощью больным соматического профиля. Представлен </a:t>
            </a:r>
            <a:r>
              <a:rPr lang="ru-RU" sz="1200" dirty="0" smtClean="0"/>
              <a:t>современный </a:t>
            </a:r>
            <a:r>
              <a:rPr lang="ru-RU" sz="1200" dirty="0"/>
              <a:t>взгляд на проблему эмоционального выгорания у врачей.</a:t>
            </a:r>
          </a:p>
        </p:txBody>
      </p:sp>
      <p:pic>
        <p:nvPicPr>
          <p:cNvPr id="389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051" y="132113"/>
            <a:ext cx="2186811" cy="3152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4" y="3273401"/>
            <a:ext cx="2379856" cy="371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520704" y="3573016"/>
            <a:ext cx="6515791" cy="2677656"/>
          </a:xfrm>
          <a:prstGeom prst="rect">
            <a:avLst/>
          </a:prstGeom>
        </p:spPr>
        <p:txBody>
          <a:bodyPr wrap="square">
            <a:spAutoFit/>
          </a:bodyPr>
          <a:lstStyle/>
          <a:p>
            <a:pPr algn="just"/>
            <a:r>
              <a:rPr lang="ru-RU" sz="1200" b="1" dirty="0"/>
              <a:t>Авдиенко Г. Ю.</a:t>
            </a:r>
            <a:r>
              <a:rPr lang="ru-RU" sz="1200" dirty="0"/>
              <a:t>  </a:t>
            </a:r>
            <a:r>
              <a:rPr lang="ru-RU" sz="1200" b="1" dirty="0"/>
              <a:t>Психологическая коррекция и реабилитация участников боевых действий : учебник и практикум / Г. Ю. Авдиенко. — Москва : Издательство Юрайт, 2023. — 299 с</a:t>
            </a:r>
            <a:r>
              <a:rPr lang="ru-RU" sz="1200" b="1" dirty="0" smtClean="0"/>
              <a:t>.</a:t>
            </a:r>
          </a:p>
          <a:p>
            <a:pPr algn="just"/>
            <a:endParaRPr lang="ru-RU" sz="1200" dirty="0"/>
          </a:p>
          <a:p>
            <a:pPr algn="just"/>
            <a:r>
              <a:rPr lang="ru-RU" sz="1200" dirty="0"/>
              <a:t>Курс содержит базовую сумму знаний по психологической коррекции и реабилитации участников боевых действий. Приведены материалы, раскрывающие характерную симптоматику боевой психической травмы, посттравматического синдрома. Именно теоретический и практический подходы психологической науки к возвращению военнослужащих, выполнявших профессиональную деятельность в смертельно опасных условиях, к мирной жизни являются особенностью курса. В курсе представлено изложение последствий влияния боевых факторов на психику военнослужащих, рекомендованы систематизированные способы по оказанию им психологической помощи.</a:t>
            </a:r>
          </a:p>
        </p:txBody>
      </p:sp>
    </p:spTree>
    <p:extLst>
      <p:ext uri="{BB962C8B-B14F-4D97-AF65-F5344CB8AC3E}">
        <p14:creationId xmlns:p14="http://schemas.microsoft.com/office/powerpoint/2010/main" val="5603053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41" y="22054"/>
            <a:ext cx="226695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282686" y="260648"/>
            <a:ext cx="6753805" cy="2123658"/>
          </a:xfrm>
          <a:prstGeom prst="rect">
            <a:avLst/>
          </a:prstGeom>
        </p:spPr>
        <p:txBody>
          <a:bodyPr wrap="square">
            <a:spAutoFit/>
          </a:bodyPr>
          <a:lstStyle/>
          <a:p>
            <a:pPr algn="just"/>
            <a:r>
              <a:rPr lang="ru-RU" sz="1200" b="1" dirty="0"/>
              <a:t>Менье Л.  История медицины / Л. Менье ; переводчик И. А. Оксёнов. — Москва : Издательство Юрайт, 2023. — 320 с. — (Антология мысли). </a:t>
            </a:r>
            <a:endParaRPr lang="ru-RU" sz="1200" b="1" dirty="0" smtClean="0"/>
          </a:p>
          <a:p>
            <a:pPr algn="just"/>
            <a:endParaRPr lang="ru-RU" sz="1200" dirty="0"/>
          </a:p>
          <a:p>
            <a:pPr algn="just"/>
            <a:r>
              <a:rPr lang="ru-RU" sz="1200" dirty="0"/>
              <a:t>История науки представляет всегда крайне увлекательный предмет, вместе с тем, углубляющий и дополняющий наши знания и воззрения. Нет надобности распространяться о ценности исторической точки зрения, под углом которой развитие науки приобретает особое значение и ясность. Эти соображения положены в основу издания настоящей книги, в которой представлены основные моменты становления и развития медицины, начиная с врачебного дела в эпоху древних индоевропейских народов и во времена Гиппократа и заканчивая медициной последней трети XIX века.</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40" y="3432175"/>
            <a:ext cx="2324011"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82686" y="3595442"/>
            <a:ext cx="6753810" cy="2123658"/>
          </a:xfrm>
          <a:prstGeom prst="rect">
            <a:avLst/>
          </a:prstGeom>
        </p:spPr>
        <p:txBody>
          <a:bodyPr wrap="square">
            <a:spAutoFit/>
          </a:bodyPr>
          <a:lstStyle/>
          <a:p>
            <a:pPr algn="just"/>
            <a:r>
              <a:rPr lang="ru-RU" sz="1200" b="1" dirty="0"/>
              <a:t>Мягтина Н. В.</a:t>
            </a:r>
            <a:r>
              <a:rPr lang="ru-RU" sz="1200" dirty="0"/>
              <a:t>  </a:t>
            </a:r>
            <a:r>
              <a:rPr lang="ru-RU" sz="1200" b="1" dirty="0"/>
              <a:t>История социальной медицины в России : учебное пособие / Н. В. Мягтина. — Москва : Издательство Юрайт, 2023. — 212 с. </a:t>
            </a:r>
            <a:endParaRPr lang="ru-RU" sz="1200" b="1" dirty="0" smtClean="0"/>
          </a:p>
          <a:p>
            <a:pPr algn="just"/>
            <a:endParaRPr lang="ru-RU" sz="1200" dirty="0"/>
          </a:p>
          <a:p>
            <a:pPr algn="just"/>
            <a:r>
              <a:rPr lang="ru-RU" sz="1200" dirty="0"/>
              <a:t>Курс содержит богатый исторический материал, необходимый для самостоятельной работы и подготовки студентов к различным формам итогового контроля по дисциплинам «История социальной работы в России», «История медицины в России», «История аптечного дела в России» и других. На базе широкого круга исторических источников в курсе освещаются основные этапы становления и развития здравоохранения и социальной работы в России в период проведения реформ Петра I, Губернской реформы 1775 г., Великих реформ 60—70-х гг. XIX в. </a:t>
            </a:r>
          </a:p>
        </p:txBody>
      </p:sp>
    </p:spTree>
    <p:extLst>
      <p:ext uri="{BB962C8B-B14F-4D97-AF65-F5344CB8AC3E}">
        <p14:creationId xmlns:p14="http://schemas.microsoft.com/office/powerpoint/2010/main" val="5704765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6" y="76362"/>
            <a:ext cx="2267744" cy="3544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280450" y="188640"/>
            <a:ext cx="6738735" cy="2123658"/>
          </a:xfrm>
          <a:prstGeom prst="rect">
            <a:avLst/>
          </a:prstGeom>
        </p:spPr>
        <p:txBody>
          <a:bodyPr wrap="square">
            <a:spAutoFit/>
          </a:bodyPr>
          <a:lstStyle/>
          <a:p>
            <a:pPr algn="just"/>
            <a:r>
              <a:rPr lang="ru-RU" sz="1200" b="1" dirty="0"/>
              <a:t>Вакнин Е. Е.</a:t>
            </a:r>
            <a:r>
              <a:rPr lang="ru-RU" sz="1200" dirty="0"/>
              <a:t>  </a:t>
            </a:r>
            <a:r>
              <a:rPr lang="ru-RU" sz="1200" b="1" dirty="0"/>
              <a:t>Психология реабилитации зависимых : учебное пособие / Е. Е. Вакнин, В. В. Белоколодов. — 2-е изд., доп. — Москва : Издательство Юрайт, 2023. — 253 с. </a:t>
            </a:r>
            <a:endParaRPr lang="ru-RU" sz="1200" b="1" dirty="0" smtClean="0"/>
          </a:p>
          <a:p>
            <a:pPr algn="just"/>
            <a:endParaRPr lang="ru-RU" sz="1200" dirty="0"/>
          </a:p>
          <a:p>
            <a:pPr algn="just"/>
            <a:r>
              <a:rPr lang="ru-RU" sz="1200" dirty="0"/>
              <a:t>В пособии представлены основные положения психологии реабилитации зависимых, представлены оригинальные психологические технологии, способствующие повышению приверженности лечению соответствующих пациентов. Большое внимание уделено вопросам психологического и мотивационного консультирования пациентов и их родственников на различных этапах лечения и реабилитации. На конкретных клинических примерах продемонстрированы авторские техники мотивационного консультирования пациентов в клинике.</a:t>
            </a:r>
          </a:p>
        </p:txBody>
      </p:sp>
      <p:pic>
        <p:nvPicPr>
          <p:cNvPr id="39940" name="Picture 4" descr="Психологическая помощь пострадавшим от насили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08" y="3631070"/>
            <a:ext cx="2150942" cy="310623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411759" y="3620903"/>
            <a:ext cx="6607425" cy="2123658"/>
          </a:xfrm>
          <a:prstGeom prst="rect">
            <a:avLst/>
          </a:prstGeom>
        </p:spPr>
        <p:txBody>
          <a:bodyPr wrap="square">
            <a:spAutoFit/>
          </a:bodyPr>
          <a:lstStyle/>
          <a:p>
            <a:pPr algn="just"/>
            <a:r>
              <a:rPr lang="ru-RU" sz="1200" b="1" dirty="0"/>
              <a:t>Малкина-Пых И. Г.</a:t>
            </a:r>
            <a:r>
              <a:rPr lang="ru-RU" sz="1200" dirty="0"/>
              <a:t> </a:t>
            </a:r>
            <a:r>
              <a:rPr lang="ru-RU" sz="1200" b="1" dirty="0"/>
              <a:t>Психологическая помощь пострадавшим от насилия : учебник / И. Г. Малкина-Пых. — Москва : КноРус, 2023. — 332 с. </a:t>
            </a:r>
            <a:endParaRPr lang="ru-RU" sz="1200" b="1" dirty="0" smtClean="0"/>
          </a:p>
          <a:p>
            <a:pPr algn="just"/>
            <a:endParaRPr lang="ru-RU" sz="1200" dirty="0"/>
          </a:p>
          <a:p>
            <a:pPr algn="just"/>
            <a:r>
              <a:rPr lang="ru-RU" sz="1200" dirty="0"/>
              <a:t>Рассматриваются такие ситуации насилия над женщинами, как домашнее насилие и изнасилование. Отдельные параграфы главы посвящены консультированию жертв домашнего и сексуального насилия, описанию групповых форм работы и тренинга позитивного воспитания и ассертивного поведения. Проанализированы различные формы насилия над детьми. Отдельный параграф посвящен описанию последствий насилия у детей. Описаны методы психологической работы с отдаленными последствиями экстремальных ситуаций, с посттравматическим стрессовым расстройством (ПТСР).</a:t>
            </a:r>
          </a:p>
        </p:txBody>
      </p:sp>
    </p:spTree>
    <p:extLst>
      <p:ext uri="{BB962C8B-B14F-4D97-AF65-F5344CB8AC3E}">
        <p14:creationId xmlns:p14="http://schemas.microsoft.com/office/powerpoint/2010/main" val="26094733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2420888"/>
            <a:ext cx="8352928" cy="1754326"/>
          </a:xfrm>
          <a:prstGeom prst="rect">
            <a:avLst/>
          </a:prstGeom>
        </p:spPr>
        <p:txBody>
          <a:bodyPr wrap="square">
            <a:spAutoFit/>
          </a:bodyPr>
          <a:lstStyle/>
          <a:p>
            <a:pPr algn="ctr"/>
            <a:r>
              <a:rPr lang="ru-RU" sz="3600" b="1" dirty="0"/>
              <a:t>ПМ.02 ОСУЩЕСТВЛЕНИЕ ЛЕЧЕБНО-ДИАГНОСТИЧЕСКОЙ ДЕЯТЕЛЬНОСТИ</a:t>
            </a:r>
            <a:endParaRPr lang="ru-RU" sz="3600" dirty="0"/>
          </a:p>
        </p:txBody>
      </p:sp>
    </p:spTree>
    <p:extLst>
      <p:ext uri="{BB962C8B-B14F-4D97-AF65-F5344CB8AC3E}">
        <p14:creationId xmlns:p14="http://schemas.microsoft.com/office/powerpoint/2010/main" val="9587363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znanium.com/cover/1855/18555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1977008" cy="299085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123728" y="116632"/>
            <a:ext cx="6912768" cy="3231654"/>
          </a:xfrm>
          <a:prstGeom prst="rect">
            <a:avLst/>
          </a:prstGeom>
        </p:spPr>
        <p:txBody>
          <a:bodyPr wrap="square">
            <a:spAutoFit/>
          </a:bodyPr>
          <a:lstStyle/>
          <a:p>
            <a:pPr algn="just"/>
            <a:r>
              <a:rPr lang="ru-RU" sz="1200" b="1" dirty="0"/>
              <a:t>Лычев В. Г. Лечение пациентов терапевтического профиля : учебное пособие / В.Г. Лычев, В.К. Карманов. — Москва : ФОРУМ : ИНФРА-М, 2020. — 400 с. — (Cреднее профессиональное образование</a:t>
            </a:r>
            <a:r>
              <a:rPr lang="ru-RU" sz="1200" b="1" dirty="0" smtClean="0"/>
              <a:t>).</a:t>
            </a:r>
          </a:p>
          <a:p>
            <a:pPr algn="just"/>
            <a:endParaRPr lang="ru-RU" sz="1200" b="1" dirty="0"/>
          </a:p>
          <a:p>
            <a:pPr algn="just"/>
            <a:r>
              <a:rPr lang="ru-RU" sz="1200" dirty="0"/>
              <a:t>В учебном пособии согласно рекомендациям отечественных и зарубежных ученых, Федеральным стандартам, протоколам, инструктивным документам и Приказу Минздравсоцразвития России от 23.03.2012 № 252н «Об утверждении Порядка возложения на фельдшера, акушерку руководителем медицинской организации при организации оказания первичной медико-санитарной помощи и скорой медицинской помощи отдельных функций лечащего врача по непосредственному оказанию медицинской помощи пациенту в период наблюдения за ним и его лечения, в том числе по назначению и применению лекарственных препаратов, включая наркотические лекарственные препараты и психотропные лекарственные препараты» изложены базовые алгоритмы диагностики, лечения, профилактики, диспансеризации и экспертизы трудоспособности пациентов при наиболее часто встречающихся заболеваниях органов дыхания, кровообращения, пищеварения, мочевыделения, крови и суставов. </a:t>
            </a:r>
            <a:endParaRPr lang="ru-RU" sz="12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506" y="3553181"/>
            <a:ext cx="1941004" cy="3171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123728" y="3645024"/>
            <a:ext cx="6886433" cy="1938992"/>
          </a:xfrm>
          <a:prstGeom prst="rect">
            <a:avLst/>
          </a:prstGeom>
        </p:spPr>
        <p:txBody>
          <a:bodyPr wrap="square">
            <a:spAutoFit/>
          </a:bodyPr>
          <a:lstStyle/>
          <a:p>
            <a:pPr algn="just"/>
            <a:r>
              <a:rPr lang="ru-RU" sz="1200" b="1" dirty="0"/>
              <a:t>Лычев В. Г. Сестринское дело в терапии с курсом первичной медицинской помощи. Руководство по проведению практических занятий : учебное пособие / В.Г. Лычев, В.К. Карманов. — 3-е изд., перераб. и доп. — Москва : ФОРУМ : ИНФРА-М, 2023. — 432 с. — (Cреднее профессиональное образование</a:t>
            </a:r>
            <a:r>
              <a:rPr lang="ru-RU" sz="1200" b="1" dirty="0" smtClean="0"/>
              <a:t>).</a:t>
            </a:r>
          </a:p>
          <a:p>
            <a:pPr algn="just"/>
            <a:endParaRPr lang="ru-RU" sz="1200" dirty="0" smtClean="0"/>
          </a:p>
          <a:p>
            <a:pPr algn="just"/>
            <a:r>
              <a:rPr lang="ru-RU" sz="1200" dirty="0" smtClean="0"/>
              <a:t>В </a:t>
            </a:r>
            <a:r>
              <a:rPr lang="ru-RU" sz="1200" dirty="0"/>
              <a:t>учебном пособии представлены современные технологии проведения практических занятий по подготовке медицинских сестер по уходу за больными терапевтического профиля в условиях стационара и поликлиники. По всем темам приведены тестовые задания и проблемно-ситуационные задачи с эталонами решения. </a:t>
            </a:r>
            <a:endParaRPr lang="ru-RU" sz="1200" dirty="0"/>
          </a:p>
        </p:txBody>
      </p:sp>
    </p:spTree>
    <p:extLst>
      <p:ext uri="{BB962C8B-B14F-4D97-AF65-F5344CB8AC3E}">
        <p14:creationId xmlns:p14="http://schemas.microsoft.com/office/powerpoint/2010/main" val="32592692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znanium.com/cover/1058/105846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36" y="116632"/>
            <a:ext cx="2113545" cy="309634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195736" y="136648"/>
            <a:ext cx="6840760" cy="2123658"/>
          </a:xfrm>
          <a:prstGeom prst="rect">
            <a:avLst/>
          </a:prstGeom>
        </p:spPr>
        <p:txBody>
          <a:bodyPr wrap="square">
            <a:spAutoFit/>
          </a:bodyPr>
          <a:lstStyle/>
          <a:p>
            <a:pPr algn="just"/>
            <a:r>
              <a:rPr lang="ru-RU" sz="1200" b="1" dirty="0"/>
              <a:t>Колмаков И. В.</a:t>
            </a:r>
            <a:r>
              <a:rPr lang="ru-RU" sz="1200" dirty="0"/>
              <a:t> </a:t>
            </a:r>
            <a:r>
              <a:rPr lang="ru-RU" sz="1200" b="1" dirty="0"/>
              <a:t>Сестринское дело при инфекционных заболеваниях : учебное пособие / И</a:t>
            </a:r>
            <a:r>
              <a:rPr lang="ru-RU" sz="1200" b="1" dirty="0" smtClean="0"/>
              <a:t>. В</a:t>
            </a:r>
            <a:r>
              <a:rPr lang="ru-RU" sz="1200" b="1" dirty="0"/>
              <a:t>. Колмаков. — Москва : РИОР : ИНФРА-М, 2020. — 256 с. — (Среднее профессиональное образование). </a:t>
            </a:r>
            <a:endParaRPr lang="ru-RU" sz="1200" b="1" dirty="0" smtClean="0"/>
          </a:p>
          <a:p>
            <a:pPr algn="just"/>
            <a:endParaRPr lang="ru-RU" sz="1200" dirty="0"/>
          </a:p>
          <a:p>
            <a:pPr algn="just"/>
            <a:r>
              <a:rPr lang="ru-RU" sz="1200" dirty="0"/>
              <a:t>Учебное пособие написано в соответствии с требованиями государственного образовательного стандарта и рассчитано на студентов медицинских колледжей и училищ. С учетом современных требований оно обеспечивает максимум знаний по функциональным обязанностям медицинских сестер в приемном отделении и отделениях для госпитализации; санитарно-противоэпидемическому режиму в инфекционном стационаре; задачам медицинской сестры в инфекционном отделении, а также курсе ВИЧ-инфекции и эпидемиологии.</a:t>
            </a:r>
            <a:endParaRPr lang="ru-RU" sz="1200" dirty="0"/>
          </a:p>
        </p:txBody>
      </p:sp>
      <p:pic>
        <p:nvPicPr>
          <p:cNvPr id="2052" name="Picture 4" descr="Терапия. Для специальности акушерское дело. (СПО)"/>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62" y="3429000"/>
            <a:ext cx="2113278" cy="324036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302070" y="3442296"/>
            <a:ext cx="6734425" cy="2862322"/>
          </a:xfrm>
          <a:prstGeom prst="rect">
            <a:avLst/>
          </a:prstGeom>
        </p:spPr>
        <p:txBody>
          <a:bodyPr wrap="square">
            <a:spAutoFit/>
          </a:bodyPr>
          <a:lstStyle/>
          <a:p>
            <a:pPr algn="just"/>
            <a:r>
              <a:rPr lang="ru-RU" sz="1200" b="1" dirty="0"/>
              <a:t>Фролькис Л. С.</a:t>
            </a:r>
            <a:r>
              <a:rPr lang="ru-RU" sz="1200" dirty="0"/>
              <a:t> </a:t>
            </a:r>
            <a:r>
              <a:rPr lang="ru-RU" sz="1200" b="1" dirty="0"/>
              <a:t>Терапия. Для специальности акушерское дело : учебное пособие / Л. С. Фролькис. — Москва : КноРус, 2020. — 208 с.— (Среднее профессиональное образование</a:t>
            </a:r>
            <a:r>
              <a:rPr lang="ru-RU" sz="1200" b="1" dirty="0" smtClean="0"/>
              <a:t>).</a:t>
            </a:r>
          </a:p>
          <a:p>
            <a:pPr algn="just"/>
            <a:endParaRPr lang="ru-RU" sz="1200" dirty="0"/>
          </a:p>
          <a:p>
            <a:pPr algn="just"/>
            <a:r>
              <a:rPr lang="ru-RU" sz="1200" dirty="0"/>
              <a:t>Подготовлено в соответствии с Федеральной программой по дисциплине «Терапия» для специальности «Акушерское дело». Содержит сведения о заболеваниях внутренних органов, наиболее часто встречающихся во время беременности. В каждой теме имеются современные представления об этиологии, схемы патогенеза, систематизированы основные клинические проявления, указаны методы неотложных и плановых диагностики и лечения, особенности течения во время беременности, ведение и лечение беременных с данными заболеваниями. В учебное пособие вошли дополнительные материалы в виде разнообразных схем и таблиц. После каждой темы предлагается контролирующий материал в виде вопросов, заданий в тестовой форме и ситуационных задач. Для самоконтроля студентов представлены эталоны ответов.</a:t>
            </a:r>
            <a:endParaRPr lang="ru-RU" sz="1200" dirty="0"/>
          </a:p>
        </p:txBody>
      </p:sp>
    </p:spTree>
    <p:extLst>
      <p:ext uri="{BB962C8B-B14F-4D97-AF65-F5344CB8AC3E}">
        <p14:creationId xmlns:p14="http://schemas.microsoft.com/office/powerpoint/2010/main" val="4961759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71400"/>
            <a:ext cx="2520279" cy="37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67745" y="188640"/>
            <a:ext cx="6768751" cy="2308324"/>
          </a:xfrm>
          <a:prstGeom prst="rect">
            <a:avLst/>
          </a:prstGeom>
        </p:spPr>
        <p:txBody>
          <a:bodyPr wrap="square">
            <a:spAutoFit/>
          </a:bodyPr>
          <a:lstStyle/>
          <a:p>
            <a:pPr algn="just"/>
            <a:r>
              <a:rPr lang="ru-RU" sz="1200" b="1" dirty="0"/>
              <a:t>Мисюк М. Н.</a:t>
            </a:r>
            <a:r>
              <a:rPr lang="ru-RU" sz="1200" dirty="0"/>
              <a:t>  </a:t>
            </a:r>
            <a:r>
              <a:rPr lang="ru-RU" sz="1200" b="1" dirty="0"/>
              <a:t>Основы медицинских знаний : учебник и практикум для СПО / М. Н. Мисюк. — 3-е изд., перераб. и доп. — Москва : Издательство Юрайт, 2023. — 499 с. — (Профессиональное образование</a:t>
            </a:r>
            <a:r>
              <a:rPr lang="ru-RU" sz="1200" b="1" dirty="0" smtClean="0"/>
              <a:t>).</a:t>
            </a:r>
          </a:p>
          <a:p>
            <a:pPr algn="just"/>
            <a:endParaRPr lang="ru-RU" sz="1200" dirty="0"/>
          </a:p>
          <a:p>
            <a:pPr algn="just"/>
            <a:r>
              <a:rPr lang="ru-RU" sz="1200" dirty="0"/>
              <a:t>В курсе освещаются теоретические основы, причины возникновения и развития основных заболеваний человека, их современная классификация, подходы к лечению и способы профилактики. Рассматриваются медико-гигиенические аспекты здорового образа жизни. Особое внимание уделяется комплексу профилактических мер по нераспространению инфекций в детском коллективе, предупреждению детского травматизма и других неотложных состояний и заболеваний с целью сохранения и укрепления здоровья подрастающего поколения. </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05" y="3284984"/>
            <a:ext cx="2342054" cy="3660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286000" y="3565680"/>
            <a:ext cx="6750496" cy="2308324"/>
          </a:xfrm>
          <a:prstGeom prst="rect">
            <a:avLst/>
          </a:prstGeom>
        </p:spPr>
        <p:txBody>
          <a:bodyPr wrap="square">
            <a:spAutoFit/>
          </a:bodyPr>
          <a:lstStyle/>
          <a:p>
            <a:pPr algn="just"/>
            <a:r>
              <a:rPr lang="ru-RU" sz="1200" b="1" dirty="0"/>
              <a:t>Агкацева С. А.</a:t>
            </a:r>
            <a:r>
              <a:rPr lang="ru-RU" sz="1200" dirty="0"/>
              <a:t>  </a:t>
            </a:r>
            <a:r>
              <a:rPr lang="ru-RU" sz="1200" b="1" dirty="0"/>
              <a:t>Сестринская помощь в дерматологии и венерологии : учебное пособие для СПО / С. А. Агкацева. — Москва : Издательство Юрайт, 2023. — 718 с. — (Профессиональное образование). </a:t>
            </a:r>
            <a:endParaRPr lang="ru-RU" sz="1200" b="1" dirty="0" smtClean="0"/>
          </a:p>
          <a:p>
            <a:pPr algn="just"/>
            <a:endParaRPr lang="ru-RU" sz="1200" dirty="0"/>
          </a:p>
          <a:p>
            <a:pPr algn="just"/>
            <a:r>
              <a:rPr lang="ru-RU" sz="1200" dirty="0"/>
              <a:t>В учебном пособии представлены информационные материалы для формирования теоретических знаний и подготовки к практическим занятиям. Объем изложенного информационного материала достаточен для того, чтобы обучающиеся могли выполнить любые домашние задания, включая написание рефератов и эссе. Для лучшего понимания патологических изменений кожи и видимых слизистых оболочек в пособие включены цветные фотографии описываемых дерматитов, дерматозов, инфекций, передающихся половым путем, и других заболеваний, что облегчит их запоминание и распознавание.</a:t>
            </a:r>
            <a:endParaRPr lang="ru-RU" sz="1200" dirty="0"/>
          </a:p>
        </p:txBody>
      </p:sp>
    </p:spTree>
    <p:extLst>
      <p:ext uri="{BB962C8B-B14F-4D97-AF65-F5344CB8AC3E}">
        <p14:creationId xmlns:p14="http://schemas.microsoft.com/office/powerpoint/2010/main" val="19883304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Обложка книги СЕСТРИНСКИЙ УХОД В ФИЗИОТЕРАПЕВТИЧЕСКОЙ ПРАКТИКЕ Чуваков Г. И., Бастрыкина О. В., Юхно М. В. Учебное пособ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99392"/>
            <a:ext cx="2376264" cy="35433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051720" y="116632"/>
            <a:ext cx="6984776" cy="2492990"/>
          </a:xfrm>
          <a:prstGeom prst="rect">
            <a:avLst/>
          </a:prstGeom>
        </p:spPr>
        <p:txBody>
          <a:bodyPr wrap="square">
            <a:spAutoFit/>
          </a:bodyPr>
          <a:lstStyle/>
          <a:p>
            <a:pPr algn="just"/>
            <a:r>
              <a:rPr lang="ru-RU" sz="1200" b="1" dirty="0"/>
              <a:t>Чуваков Г. И.</a:t>
            </a:r>
            <a:r>
              <a:rPr lang="ru-RU" sz="1200" dirty="0"/>
              <a:t>  </a:t>
            </a:r>
            <a:r>
              <a:rPr lang="ru-RU" sz="1200" b="1" dirty="0"/>
              <a:t>Сестринский уход в физиотерапевтической практике : учебное пособие для СПО / Г. И. Чуваков, О. В. Бастрыкина, М. В. Юхно. — 2-е изд., испр. и доп. — Москва : Издательство Юрайт, 2023. — 143 с. — (Профессиональное образование). </a:t>
            </a:r>
            <a:endParaRPr lang="ru-RU" sz="1200" b="1" dirty="0" smtClean="0"/>
          </a:p>
          <a:p>
            <a:pPr algn="just"/>
            <a:endParaRPr lang="ru-RU" sz="1200" b="1" dirty="0"/>
          </a:p>
          <a:p>
            <a:pPr algn="just"/>
            <a:r>
              <a:rPr lang="ru-RU" sz="1200" dirty="0"/>
              <a:t>В учебном пособии представлены темы, посвященные профессиональной деятельности сестринского персонала в физиотерапевтической практике. Рассматриваются основы организации физиотерапевтических отделений (кабинетов), обязанности медицинского персонала, правила техники безопасности, дана характеристика основных лечебных физических факторов, алгоритмы действий по выполнению процедур, изложены методы физиотерапии, наиболее часто применяемые в клинике Издание включает тесты для самоконтроля усвоения знаний. Данное пособие поможет самостоятельно подготовиться студентам по вопросам физиотерапевтической помощи в системе медицинской реабилитации.</a:t>
            </a:r>
            <a:endParaRPr lang="ru-RU" sz="1200" dirty="0"/>
          </a:p>
        </p:txBody>
      </p:sp>
      <p:pic>
        <p:nvPicPr>
          <p:cNvPr id="7172" name="Picture 4" descr="Обложка книги СТОМАТОЛОГИЯ ТЕРАПЕВТИЧЕСКАЯ Васильев В. И. Учебное пособи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3" y="3308294"/>
            <a:ext cx="2266950" cy="35433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275003" y="3645024"/>
            <a:ext cx="6761493" cy="1938992"/>
          </a:xfrm>
          <a:prstGeom prst="rect">
            <a:avLst/>
          </a:prstGeom>
        </p:spPr>
        <p:txBody>
          <a:bodyPr wrap="square">
            <a:spAutoFit/>
          </a:bodyPr>
          <a:lstStyle/>
          <a:p>
            <a:pPr algn="just"/>
            <a:r>
              <a:rPr lang="ru-RU" sz="1200" b="1" dirty="0"/>
              <a:t>Васильев В. И.  Стоматология терапевтическая : учебное пособие для СПО  / В. И. Васильев. — 2-е изд., перераб. и доп. — Москва : Издательство Юрайт, 2020. — 448 с. — (Профессиональное образование</a:t>
            </a:r>
            <a:r>
              <a:rPr lang="ru-RU" sz="1200" b="1" dirty="0" smtClean="0"/>
              <a:t>).</a:t>
            </a:r>
          </a:p>
          <a:p>
            <a:pPr algn="just"/>
            <a:endParaRPr lang="ru-RU" sz="1200" dirty="0"/>
          </a:p>
          <a:p>
            <a:pPr algn="just"/>
            <a:r>
              <a:rPr lang="ru-RU" sz="1200" dirty="0"/>
              <a:t>Предлагаемое учебное пособие содержит материалы по истории развития стоматологии, принципам организации стоматологической помощи, видам и способам применения стоматологических инструментов, методам диагностики и лечения заболеваний полости рта. Представлены данные по анатомии и гистологии зубов человека, различным пломбировочным материалам. Особое внимание уделено способам препарирования кариозных полостей.</a:t>
            </a:r>
            <a:endParaRPr lang="ru-RU" sz="1200" dirty="0"/>
          </a:p>
        </p:txBody>
      </p:sp>
    </p:spTree>
    <p:extLst>
      <p:ext uri="{BB962C8B-B14F-4D97-AF65-F5344CB8AC3E}">
        <p14:creationId xmlns:p14="http://schemas.microsoft.com/office/powerpoint/2010/main" val="40776101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052"/>
            <a:ext cx="226695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266950" y="116632"/>
            <a:ext cx="6769546" cy="3046988"/>
          </a:xfrm>
          <a:prstGeom prst="rect">
            <a:avLst/>
          </a:prstGeom>
        </p:spPr>
        <p:txBody>
          <a:bodyPr wrap="square">
            <a:spAutoFit/>
          </a:bodyPr>
          <a:lstStyle/>
          <a:p>
            <a:pPr algn="just"/>
            <a:r>
              <a:rPr lang="ru-RU" sz="1200" b="1" dirty="0"/>
              <a:t>Оконенко Т. И.</a:t>
            </a:r>
            <a:r>
              <a:rPr lang="ru-RU" sz="1200" dirty="0"/>
              <a:t>  </a:t>
            </a:r>
            <a:r>
              <a:rPr lang="ru-RU" sz="1200" b="1" dirty="0"/>
              <a:t>Сестринское дело в хирургии : учебник и практикум для СПО / Т. И. Оконенко, Г. И. Чуваков. — 2-е изд., испр. и доп. — Москва : Издательство Юрайт, 2023. — 158 с. — (Профессиональное образование). </a:t>
            </a:r>
            <a:endParaRPr lang="ru-RU" sz="1200" b="1" dirty="0" smtClean="0"/>
          </a:p>
          <a:p>
            <a:pPr algn="just"/>
            <a:endParaRPr lang="ru-RU" sz="1200" dirty="0"/>
          </a:p>
          <a:p>
            <a:pPr algn="just"/>
            <a:r>
              <a:rPr lang="ru-RU" sz="1200" dirty="0"/>
              <a:t>В предложенном материале описаны основные клинические признаки при заболеваниях сердца и легких, патологии желудочно-кишечного тракта, заболеваниях желчевыводящих путей и мочевыделительной системы, травматических повреждениях, представлены сведения о гнойно-хирургической инфекции, даны рекомендации по профилактике указанных болезней. Особое внимание уделено вопросам освоения студентами навыков, приемов и методов с целью оказания конкретной практической доврачебной помощи хирургическим больным — предоперационная подготовка пациентов, послеоперационное наблюдение оперированных больных, оказание первой доврачебной помощи в острых и критических состояниях. В курсе предусмотрена теоретическая и практическая подготовка студентов медицинского колледжа по вопросам ухода и доврачебной помощи больным хирургического профиля.</a:t>
            </a:r>
            <a:endParaRPr lang="ru-RU" sz="1200"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275" y="3502953"/>
            <a:ext cx="2232248" cy="313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398505" y="3645024"/>
            <a:ext cx="6624736" cy="2123658"/>
          </a:xfrm>
          <a:prstGeom prst="rect">
            <a:avLst/>
          </a:prstGeom>
        </p:spPr>
        <p:txBody>
          <a:bodyPr wrap="square">
            <a:spAutoFit/>
          </a:bodyPr>
          <a:lstStyle/>
          <a:p>
            <a:pPr algn="just"/>
            <a:r>
              <a:rPr lang="ru-RU" sz="1200" b="1" dirty="0"/>
              <a:t>Оскретков В. И.</a:t>
            </a:r>
            <a:r>
              <a:rPr lang="ru-RU" sz="1200" dirty="0"/>
              <a:t> </a:t>
            </a:r>
            <a:r>
              <a:rPr lang="ru-RU" sz="1200" b="1" dirty="0"/>
              <a:t>Уход за больными и сестринское дело в хирургии : учебное пособие / В</a:t>
            </a:r>
            <a:r>
              <a:rPr lang="ru-RU" sz="1200" b="1" dirty="0" smtClean="0"/>
              <a:t>. И</a:t>
            </a:r>
            <a:r>
              <a:rPr lang="ru-RU" sz="1200" b="1" dirty="0"/>
              <a:t>. Оскретков. — Москва : КноРус, 2020. — 386 с. </a:t>
            </a:r>
            <a:endParaRPr lang="ru-RU" sz="1200" b="1" dirty="0" smtClean="0"/>
          </a:p>
          <a:p>
            <a:pPr algn="just"/>
            <a:endParaRPr lang="ru-RU" sz="1200" b="1" dirty="0"/>
          </a:p>
          <a:p>
            <a:pPr algn="just"/>
            <a:r>
              <a:rPr lang="ru-RU" sz="1200" dirty="0"/>
              <a:t>Включает в себя описание основных сестринских манипуляций и способов общего ухода за хирургическими больными, предусмотренных учебной программой, показания к ним, технику выполнения, возможные ошибки и осложнения. Изложены организация и проведение санитарно-эпидемиологических мероприятий по профилактике внутрибольничной инфекции в приемном покое хирургического стационара, хирургическом отделении и его функциональных подразделениях, отделении интенсивной терапии и реанимации.</a:t>
            </a:r>
            <a:endParaRPr lang="ru-RU" sz="1200" dirty="0"/>
          </a:p>
        </p:txBody>
      </p:sp>
    </p:spTree>
    <p:extLst>
      <p:ext uri="{BB962C8B-B14F-4D97-AF65-F5344CB8AC3E}">
        <p14:creationId xmlns:p14="http://schemas.microsoft.com/office/powerpoint/2010/main" val="40772771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275" y="116632"/>
            <a:ext cx="2134675" cy="3101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83768" y="203156"/>
            <a:ext cx="6552728" cy="1569660"/>
          </a:xfrm>
          <a:prstGeom prst="rect">
            <a:avLst/>
          </a:prstGeom>
        </p:spPr>
        <p:txBody>
          <a:bodyPr wrap="square">
            <a:spAutoFit/>
          </a:bodyPr>
          <a:lstStyle/>
          <a:p>
            <a:pPr algn="just"/>
            <a:r>
              <a:rPr lang="ru-RU" sz="1200" b="1" dirty="0"/>
              <a:t>Общая хирургия. Практикум : учебно-практическое пособие / В. И. Оскретков, Д. В. Балацкий, А. Р. Андреасян [и др.] ; под ред. В. И. Оскреткова. — Москва : КноРус, 2021. — 249 с. </a:t>
            </a:r>
            <a:endParaRPr lang="ru-RU" sz="1200" b="1" dirty="0" smtClean="0"/>
          </a:p>
          <a:p>
            <a:pPr algn="just"/>
            <a:endParaRPr lang="ru-RU" sz="1200" dirty="0"/>
          </a:p>
          <a:p>
            <a:pPr algn="just"/>
            <a:r>
              <a:rPr lang="ru-RU" sz="1200" dirty="0"/>
              <a:t>Дано описание пошагового выполнения мануальных действий при изучении дисциплины "Общая хирургия", которые не осваиваются на кафедрах, изучающих вопросы частной хирургии, и необходимы на уровне самостоятельного выполнения</a:t>
            </a:r>
            <a:r>
              <a:rPr lang="ru-RU" sz="1200" dirty="0" smtClean="0"/>
              <a:t>.</a:t>
            </a:r>
            <a:endParaRPr lang="ru-RU" sz="1200" dirty="0"/>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58" y="3214168"/>
            <a:ext cx="2376502" cy="3714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439866" y="3501008"/>
            <a:ext cx="6596630" cy="2308324"/>
          </a:xfrm>
          <a:prstGeom prst="rect">
            <a:avLst/>
          </a:prstGeom>
        </p:spPr>
        <p:txBody>
          <a:bodyPr wrap="square">
            <a:spAutoFit/>
          </a:bodyPr>
          <a:lstStyle/>
          <a:p>
            <a:pPr algn="just"/>
            <a:r>
              <a:rPr lang="ru-RU" sz="1200" b="1" dirty="0"/>
              <a:t>Сестринское дело в онкологии</a:t>
            </a:r>
            <a:r>
              <a:rPr lang="ru-RU" sz="1200" dirty="0"/>
              <a:t> : </a:t>
            </a:r>
            <a:r>
              <a:rPr lang="ru-RU" sz="1200" b="1" dirty="0"/>
              <a:t>учебник для СПО / ответственный редактор В. А. Лапотников. — 2-е изд., испр. и доп. — Москва : Издательство Юрайт, 2020. — 288 с. — (Профессиональное образование</a:t>
            </a:r>
            <a:r>
              <a:rPr lang="ru-RU" sz="1200" b="1" dirty="0" smtClean="0"/>
              <a:t>).</a:t>
            </a:r>
          </a:p>
          <a:p>
            <a:pPr algn="just"/>
            <a:endParaRPr lang="ru-RU" sz="1200" dirty="0"/>
          </a:p>
          <a:p>
            <a:pPr algn="just"/>
            <a:r>
              <a:rPr lang="ru-RU" sz="1200" dirty="0"/>
              <a:t>Учебник подготовлен сотрудниками Первого Санкт-Петербургского государственного медицинского университета имени академика И. П. Павлова и Федерального медицинского исследовательского центра имени В. А. Алмазова. В нём изложены принципы работы медицинской сестры в системе онкологической помощи, диагностики, профилактики, лечения наиболее частых и клинически значимых онкологических заболеваний, особенности общего, специализированного сестринского ухода за больными и паллиативной помощи при злокачественных новообразованиях.</a:t>
            </a:r>
            <a:endParaRPr lang="ru-RU" sz="1200" dirty="0"/>
          </a:p>
        </p:txBody>
      </p:sp>
    </p:spTree>
    <p:extLst>
      <p:ext uri="{BB962C8B-B14F-4D97-AF65-F5344CB8AC3E}">
        <p14:creationId xmlns:p14="http://schemas.microsoft.com/office/powerpoint/2010/main" val="35659173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170104"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11760" y="111894"/>
            <a:ext cx="6624736" cy="2123658"/>
          </a:xfrm>
          <a:prstGeom prst="rect">
            <a:avLst/>
          </a:prstGeom>
        </p:spPr>
        <p:txBody>
          <a:bodyPr wrap="square">
            <a:spAutoFit/>
          </a:bodyPr>
          <a:lstStyle/>
          <a:p>
            <a:pPr algn="just"/>
            <a:r>
              <a:rPr lang="ru-RU" sz="1200" b="1" dirty="0"/>
              <a:t>Строзенко Л. А. Поликлиническая и неотложная педиатрия : учеб. пособие / Л</a:t>
            </a:r>
            <a:r>
              <a:rPr lang="ru-RU" sz="1200" b="1" dirty="0" smtClean="0"/>
              <a:t>. А</a:t>
            </a:r>
            <a:r>
              <a:rPr lang="ru-RU" sz="1200" b="1" dirty="0"/>
              <a:t>. Строзенко, Ю</a:t>
            </a:r>
            <a:r>
              <a:rPr lang="ru-RU" sz="1200" b="1" dirty="0" smtClean="0"/>
              <a:t>. Ф</a:t>
            </a:r>
            <a:r>
              <a:rPr lang="ru-RU" sz="1200" b="1" dirty="0"/>
              <a:t>. Лобанов. — Москва : ИНФРА-М, 2019. — 269 с. </a:t>
            </a:r>
            <a:endParaRPr lang="ru-RU" sz="1200" b="1" dirty="0" smtClean="0"/>
          </a:p>
          <a:p>
            <a:pPr algn="just"/>
            <a:endParaRPr lang="ru-RU" sz="1200" dirty="0"/>
          </a:p>
          <a:p>
            <a:pPr algn="just"/>
            <a:r>
              <a:rPr lang="ru-RU" sz="1200" dirty="0"/>
              <a:t>В учебном пособии представлены современные сведения по основным вопросам поликлинической и неотложной педиатрии, даны определения основных заболеваний и состояний у детей, встречающихся в амбулаторно-поликлинической практике. Определены критерии клинической диагностики, последовательность действий врача-педиатра по оказанию амбулаторно-поликлинической помощи и решении вопроса о дальнейшем месте лечения, диспансерном наблюдении, а также включены контрольные вопросы, задачи и тестовые задания для контроля усвоения получаемых знаний. </a:t>
            </a:r>
            <a:endParaRPr lang="ru-RU" sz="1200" dirty="0"/>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8" y="3280580"/>
            <a:ext cx="2352368" cy="3676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411760" y="3573016"/>
            <a:ext cx="6624736" cy="1754326"/>
          </a:xfrm>
          <a:prstGeom prst="rect">
            <a:avLst/>
          </a:prstGeom>
        </p:spPr>
        <p:txBody>
          <a:bodyPr wrap="square">
            <a:spAutoFit/>
          </a:bodyPr>
          <a:lstStyle/>
          <a:p>
            <a:pPr algn="just"/>
            <a:r>
              <a:rPr lang="ru-RU" sz="1200" b="1" dirty="0"/>
              <a:t>Особенности инфекционных заболеваний у детей</a:t>
            </a:r>
            <a:r>
              <a:rPr lang="ru-RU" sz="1200" dirty="0"/>
              <a:t> </a:t>
            </a:r>
            <a:r>
              <a:rPr lang="ru-RU" sz="1200" b="1" dirty="0"/>
              <a:t>: учебник для СПО / В. А. Анохин [и др.] ; под редакцией В. А. Анохина. — 2-е изд., испр. и доп. — Москва : Издательство Юрайт, 2023. — 417 с. — (Профессиональное образование</a:t>
            </a:r>
            <a:r>
              <a:rPr lang="ru-RU" sz="1200" b="1" dirty="0" smtClean="0"/>
              <a:t>).</a:t>
            </a:r>
          </a:p>
          <a:p>
            <a:pPr algn="just"/>
            <a:endParaRPr lang="ru-RU" sz="1200" dirty="0"/>
          </a:p>
          <a:p>
            <a:pPr algn="just"/>
            <a:r>
              <a:rPr lang="ru-RU" sz="1200" dirty="0"/>
              <a:t>Курс содержит современные представления о принципах диагностики, лечения и профилактики наиболее распространенных инфекционных заболеваний, в том числе традиционно относящихся к числу детских инфекций. В курс включены материалы, разбираемые в разделе особенностей инфекционных болезней у детей. </a:t>
            </a:r>
            <a:endParaRPr lang="ru-RU" sz="1200" dirty="0"/>
          </a:p>
        </p:txBody>
      </p:sp>
    </p:spTree>
    <p:extLst>
      <p:ext uri="{BB962C8B-B14F-4D97-AF65-F5344CB8AC3E}">
        <p14:creationId xmlns:p14="http://schemas.microsoft.com/office/powerpoint/2010/main" val="35823397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1" y="-112712"/>
            <a:ext cx="2487863" cy="3685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195736" y="116632"/>
            <a:ext cx="6840760" cy="2123658"/>
          </a:xfrm>
          <a:prstGeom prst="rect">
            <a:avLst/>
          </a:prstGeom>
        </p:spPr>
        <p:txBody>
          <a:bodyPr wrap="square">
            <a:spAutoFit/>
          </a:bodyPr>
          <a:lstStyle/>
          <a:p>
            <a:pPr algn="just"/>
            <a:r>
              <a:rPr lang="ru-RU" sz="1200" b="1" dirty="0"/>
              <a:t>Сестринское дело в терапии : учебник для СПО / В. Н. Петров, В. А. Лапотников, В. Л. Эмануэль, Н. Г. Петрова ; ответственный редактор В. Н. Петров. — 2-е изд., испр. и доп. — Москва : Издательство Юрайт, 2023. — 475 с. — (Профессиональное образование). </a:t>
            </a:r>
            <a:endParaRPr lang="ru-RU" sz="1200" b="1" dirty="0" smtClean="0"/>
          </a:p>
          <a:p>
            <a:pPr algn="just"/>
            <a:endParaRPr lang="ru-RU" sz="1200" dirty="0"/>
          </a:p>
          <a:p>
            <a:pPr algn="just"/>
            <a:r>
              <a:rPr lang="ru-RU" sz="1200" dirty="0"/>
              <a:t>В предлагаемом учебнике представлены вопросы правового регулирования организации работы медицинской сестры терапевтического профиля, дана характеристика различных методов лабораторной диагностики, описаны наиболее часто встречающиеся в терапевтической практике заболевания различных органов и систем. Издание дополнено приложениями, способствующими лучшему усвоению материалов учебника.</a:t>
            </a:r>
            <a:endParaRPr lang="ru-RU" sz="1200" dirty="0"/>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47" y="3212976"/>
            <a:ext cx="2230884"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195737" y="3544065"/>
            <a:ext cx="6840759" cy="1938992"/>
          </a:xfrm>
          <a:prstGeom prst="rect">
            <a:avLst/>
          </a:prstGeom>
        </p:spPr>
        <p:txBody>
          <a:bodyPr wrap="square">
            <a:spAutoFit/>
          </a:bodyPr>
          <a:lstStyle/>
          <a:p>
            <a:pPr algn="just"/>
            <a:r>
              <a:rPr lang="ru-RU" sz="1200" b="1" dirty="0"/>
              <a:t>Филатов Н. Ф.  Семиотика и диагностика детских болезней / Н. Ф. Филатов. — Москва : Издательство Юрайт, 2023. — 490 с. — (Антология мысли</a:t>
            </a:r>
            <a:r>
              <a:rPr lang="ru-RU" sz="1200" b="1" dirty="0" smtClean="0"/>
              <a:t>).</a:t>
            </a:r>
          </a:p>
          <a:p>
            <a:pPr algn="just"/>
            <a:endParaRPr lang="ru-RU" sz="1200" dirty="0"/>
          </a:p>
          <a:p>
            <a:pPr algn="just"/>
            <a:r>
              <a:rPr lang="ru-RU" sz="1200" dirty="0"/>
              <a:t>В настоящем издании публикуется один из главных трудов основателя русской педиатрической школы Нила Филатова. «Семиотика и диагностика детских болезней» на протяжении многих лет была настольной книгой для врачей-педиатров: как начинающих, так и опытных. Данная работа имеет не только историческое значение — пособие поможет современным студентам научиться </a:t>
            </a:r>
            <a:r>
              <a:rPr lang="ru-RU" sz="1200" dirty="0" err="1"/>
              <a:t>медицински</a:t>
            </a:r>
            <a:r>
              <a:rPr lang="ru-RU" sz="1200" dirty="0"/>
              <a:t> мыслить, сосредотачиваться при диагностике на главных симптомах, не отвлекаясь на второстепенные.</a:t>
            </a:r>
            <a:endParaRPr lang="ru-RU" sz="1200" dirty="0"/>
          </a:p>
        </p:txBody>
      </p:sp>
    </p:spTree>
    <p:extLst>
      <p:ext uri="{BB962C8B-B14F-4D97-AF65-F5344CB8AC3E}">
        <p14:creationId xmlns:p14="http://schemas.microsoft.com/office/powerpoint/2010/main" val="1688042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83735" y="2564904"/>
            <a:ext cx="6408712" cy="1200329"/>
          </a:xfrm>
          <a:prstGeom prst="rect">
            <a:avLst/>
          </a:prstGeom>
        </p:spPr>
        <p:txBody>
          <a:bodyPr wrap="square">
            <a:spAutoFit/>
          </a:bodyPr>
          <a:lstStyle/>
          <a:p>
            <a:pPr algn="ctr"/>
            <a:r>
              <a:rPr lang="ru-RU" sz="3600" b="1" dirty="0"/>
              <a:t>ОП.01 АНАТОМИЯ И ФИЗИОЛОГИЯ ЧЕЛОВЕКА</a:t>
            </a:r>
            <a:endParaRPr lang="ru-RU" sz="3600" dirty="0"/>
          </a:p>
        </p:txBody>
      </p:sp>
    </p:spTree>
    <p:extLst>
      <p:ext uri="{BB962C8B-B14F-4D97-AF65-F5344CB8AC3E}">
        <p14:creationId xmlns:p14="http://schemas.microsoft.com/office/powerpoint/2010/main" val="110476110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712"/>
            <a:ext cx="226695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243794" y="116632"/>
            <a:ext cx="6792702" cy="2123658"/>
          </a:xfrm>
          <a:prstGeom prst="rect">
            <a:avLst/>
          </a:prstGeom>
        </p:spPr>
        <p:txBody>
          <a:bodyPr wrap="square">
            <a:spAutoFit/>
          </a:bodyPr>
          <a:lstStyle/>
          <a:p>
            <a:pPr algn="just"/>
            <a:r>
              <a:rPr lang="ru-RU" sz="1200" b="1" dirty="0"/>
              <a:t>Горохов Д. Е.</a:t>
            </a:r>
            <a:r>
              <a:rPr lang="ru-RU" sz="1200" dirty="0"/>
              <a:t>  </a:t>
            </a:r>
            <a:r>
              <a:rPr lang="ru-RU" sz="1200" b="1" dirty="0"/>
              <a:t>Детская хирургия в 3 ч. Часть 1 / Д. Е. Горохов. — Москва : Издательство Юрайт, 2020. — 194 с. — (Антология мысли). </a:t>
            </a:r>
            <a:endParaRPr lang="ru-RU" sz="1200" b="1" dirty="0" smtClean="0"/>
          </a:p>
          <a:p>
            <a:pPr algn="just"/>
            <a:endParaRPr lang="ru-RU" sz="1200" dirty="0"/>
          </a:p>
          <a:p>
            <a:pPr algn="just"/>
            <a:r>
              <a:rPr lang="ru-RU" sz="1200" dirty="0" smtClean="0"/>
              <a:t>В издании </a:t>
            </a:r>
            <a:r>
              <a:rPr lang="ru-RU" sz="1200" dirty="0"/>
              <a:t>в трех частях представлен труд одного из основоположников детской хирургии в России, автора первого отечественного руководства «Детская хирургия». В книгу вошли материалы больничных наблюдений в хирургическом отделении Московской Софийской детской больницы, разработанные автором за несколько лет; за исключением литературных справок и некоторых общих данных, материалы эти посвящены большинству болезней органов движения (туберкулез, остеомиелит, </a:t>
            </a:r>
            <a:r>
              <a:rPr lang="ru-RU" sz="1200" dirty="0" err="1"/>
              <a:t>genu</a:t>
            </a:r>
            <a:r>
              <a:rPr lang="ru-RU" sz="1200" dirty="0"/>
              <a:t> </a:t>
            </a:r>
            <a:r>
              <a:rPr lang="ru-RU" sz="1200" dirty="0" err="1"/>
              <a:t>valgum</a:t>
            </a:r>
            <a:r>
              <a:rPr lang="ru-RU" sz="1200" dirty="0"/>
              <a:t>, косолапость) и, кроме того, включают сведения о группе больных детей с повреждениями и с болезнями уха.</a:t>
            </a:r>
            <a:endParaRPr lang="ru-RU" sz="1200" dirty="0"/>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71" y="3140968"/>
            <a:ext cx="2240080" cy="3789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39752" y="3430588"/>
            <a:ext cx="6696744" cy="1938992"/>
          </a:xfrm>
          <a:prstGeom prst="rect">
            <a:avLst/>
          </a:prstGeom>
        </p:spPr>
        <p:txBody>
          <a:bodyPr wrap="square">
            <a:spAutoFit/>
          </a:bodyPr>
          <a:lstStyle/>
          <a:p>
            <a:pPr algn="just"/>
            <a:r>
              <a:rPr lang="ru-RU" sz="1200" b="1" dirty="0"/>
              <a:t>Горохов Д. Е.  Детская хирургия в 3 ч. Часть 2 / Д. Е. Горохов. — Москва : Издательство Юрайт, 2020. — 319 с. — (Антология мысли). </a:t>
            </a:r>
            <a:endParaRPr lang="ru-RU" sz="1200" b="1" dirty="0" smtClean="0"/>
          </a:p>
          <a:p>
            <a:pPr algn="just"/>
            <a:endParaRPr lang="ru-RU" sz="1200" dirty="0"/>
          </a:p>
          <a:p>
            <a:pPr algn="just"/>
            <a:r>
              <a:rPr lang="ru-RU" sz="1200" dirty="0"/>
              <a:t>В издании в трех частях представлен труд одного из основоположников детской хирургии в России, автора первого отечественного руководства «Детская хирургия». В книгу вошли материалы больничных наблюдений в хирургическом отделении Московской Софийской детской больницы, разработанные автором за несколько лет; во вторую часть вошли сведения о мозговых грыжах, пластических операциях на лице, травматических и термических повреждений, дается подробное описание различных болезней и способов их лечения.</a:t>
            </a:r>
            <a:endParaRPr lang="ru-RU" sz="1200" dirty="0"/>
          </a:p>
        </p:txBody>
      </p:sp>
    </p:spTree>
    <p:extLst>
      <p:ext uri="{BB962C8B-B14F-4D97-AF65-F5344CB8AC3E}">
        <p14:creationId xmlns:p14="http://schemas.microsoft.com/office/powerpoint/2010/main" val="28054611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712"/>
            <a:ext cx="226695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266950" y="116632"/>
            <a:ext cx="6769546" cy="1938992"/>
          </a:xfrm>
          <a:prstGeom prst="rect">
            <a:avLst/>
          </a:prstGeom>
        </p:spPr>
        <p:txBody>
          <a:bodyPr wrap="square">
            <a:spAutoFit/>
          </a:bodyPr>
          <a:lstStyle/>
          <a:p>
            <a:pPr algn="just"/>
            <a:r>
              <a:rPr lang="ru-RU" sz="1200" b="1" dirty="0"/>
              <a:t>Горохов Д. Е.</a:t>
            </a:r>
            <a:r>
              <a:rPr lang="ru-RU" sz="1200" dirty="0"/>
              <a:t> </a:t>
            </a:r>
            <a:r>
              <a:rPr lang="ru-RU" sz="1200" b="1" dirty="0"/>
              <a:t> Детская хирургия в 3 ч. Часть 3 / Д. Е. Горохов. — Москва : Издательство Юрайт, 2023. — 231 с. — (Антология мысли</a:t>
            </a:r>
            <a:r>
              <a:rPr lang="ru-RU" sz="1200" b="1" dirty="0" smtClean="0"/>
              <a:t>).</a:t>
            </a:r>
          </a:p>
          <a:p>
            <a:pPr algn="just"/>
            <a:endParaRPr lang="ru-RU" sz="1200" dirty="0"/>
          </a:p>
          <a:p>
            <a:pPr algn="just"/>
            <a:r>
              <a:rPr lang="ru-RU" sz="1200" dirty="0"/>
              <a:t>В издании в трех частях представлен труд одного из основоположников детской хирургии в России, автора первого отечественного руководства «Детская хирургия». Книга включает материалы больничных наблюдений в хирургическом отделении Московской Софийской детской больницы, разработанные автором за несколько лет. В 3 часть вошли материалы, не вошедшие в отделы или подотделы, имеющиеся в первых двух частях, — повреждение костей черепа, сотрясение мозга, опухоли, хлороформный наркоз у детей и другие проблемы со здоровьем.</a:t>
            </a:r>
            <a:endParaRPr lang="ru-RU" sz="1200"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72" y="3573016"/>
            <a:ext cx="2156936"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277608" y="3573016"/>
            <a:ext cx="6758888" cy="1754326"/>
          </a:xfrm>
          <a:prstGeom prst="rect">
            <a:avLst/>
          </a:prstGeom>
        </p:spPr>
        <p:txBody>
          <a:bodyPr wrap="square">
            <a:spAutoFit/>
          </a:bodyPr>
          <a:lstStyle/>
          <a:p>
            <a:pPr algn="just"/>
            <a:r>
              <a:rPr lang="ru-RU" sz="1200" b="1" dirty="0"/>
              <a:t>Сластухина О. Н. Акушерство : учебное пособие / О</a:t>
            </a:r>
            <a:r>
              <a:rPr lang="ru-RU" sz="1200" b="1" dirty="0" smtClean="0"/>
              <a:t>. Н</a:t>
            </a:r>
            <a:r>
              <a:rPr lang="ru-RU" sz="1200" b="1" dirty="0"/>
              <a:t>. Сластухина. — Москва : РИОР : ИНФРА-М, 2023</a:t>
            </a:r>
            <a:r>
              <a:rPr lang="ru-RU" sz="1200" b="1" dirty="0" smtClean="0"/>
              <a:t>. — </a:t>
            </a:r>
            <a:r>
              <a:rPr lang="ru-RU" sz="1200" b="1" dirty="0"/>
              <a:t>271 с. </a:t>
            </a:r>
            <a:endParaRPr lang="ru-RU" sz="1200" b="1" dirty="0" smtClean="0"/>
          </a:p>
          <a:p>
            <a:pPr algn="just"/>
            <a:endParaRPr lang="ru-RU" sz="1200" b="1" dirty="0"/>
          </a:p>
          <a:p>
            <a:pPr algn="just"/>
            <a:r>
              <a:rPr lang="ru-RU" sz="1200" dirty="0"/>
              <a:t>Рассмотрены вопросы организации оказания специализированной медицинской помощи на базе женской консультации и в стационаре. Освещены основные разделы физиологического, патологического и оперативного акушерства, проанализированы основные патологические состояния новорожденных, их диагностика и лечение, профилактика и реабилитация родильниц в послеродовом периоде. </a:t>
            </a:r>
            <a:endParaRPr lang="ru-RU" sz="1200" dirty="0"/>
          </a:p>
        </p:txBody>
      </p:sp>
    </p:spTree>
    <p:extLst>
      <p:ext uri="{BB962C8B-B14F-4D97-AF65-F5344CB8AC3E}">
        <p14:creationId xmlns:p14="http://schemas.microsoft.com/office/powerpoint/2010/main" val="8033601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160240"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36622" y="116632"/>
            <a:ext cx="6699874" cy="1754326"/>
          </a:xfrm>
          <a:prstGeom prst="rect">
            <a:avLst/>
          </a:prstGeom>
        </p:spPr>
        <p:txBody>
          <a:bodyPr wrap="square">
            <a:spAutoFit/>
          </a:bodyPr>
          <a:lstStyle/>
          <a:p>
            <a:pPr algn="just"/>
            <a:r>
              <a:rPr lang="ru-RU" sz="1200" b="1" dirty="0"/>
              <a:t>Сборник ситуационных задач по гинекологии</a:t>
            </a:r>
            <a:r>
              <a:rPr lang="ru-RU" sz="1200" dirty="0"/>
              <a:t> </a:t>
            </a:r>
            <a:r>
              <a:rPr lang="ru-RU" sz="1200" b="1" dirty="0"/>
              <a:t>: учебное пособие / </a:t>
            </a:r>
            <a:r>
              <a:rPr lang="ru-RU" sz="1200" b="1" dirty="0" smtClean="0"/>
              <a:t>сост. </a:t>
            </a:r>
            <a:r>
              <a:rPr lang="ru-RU" sz="1200" b="1" dirty="0"/>
              <a:t>М. А. Курцер [и др.]. — Москва : РНИМУ им. Н.И. Пирогова, 2022. — 136 с</a:t>
            </a:r>
            <a:r>
              <a:rPr lang="ru-RU" sz="1200" b="1" dirty="0" smtClean="0"/>
              <a:t>.</a:t>
            </a:r>
          </a:p>
          <a:p>
            <a:pPr algn="just"/>
            <a:endParaRPr lang="ru-RU" sz="1200" dirty="0"/>
          </a:p>
          <a:p>
            <a:pPr algn="just"/>
            <a:r>
              <a:rPr lang="ru-RU" sz="1200" dirty="0"/>
              <a:t>Учебное пособие содержит материалы для подготовки и проведения практических занятий, ординаторами, аспирантами, слушателями факультета дополнительного профессионального образования. Обучает постановке диагноза и выбору оптимальной тактике обследования, как на уровне поликлинического звена, так и стационаре. Формирует алгоритм диагностических, лечебных и хирургических вмешательств при различных гинекологических заболеваниях. </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 y="3271269"/>
            <a:ext cx="2367864" cy="3701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36622" y="3501008"/>
            <a:ext cx="6699874" cy="2308324"/>
          </a:xfrm>
          <a:prstGeom prst="rect">
            <a:avLst/>
          </a:prstGeom>
        </p:spPr>
        <p:txBody>
          <a:bodyPr wrap="square">
            <a:spAutoFit/>
          </a:bodyPr>
          <a:lstStyle/>
          <a:p>
            <a:pPr algn="just"/>
            <a:r>
              <a:rPr lang="ru-RU" sz="1200" b="1" dirty="0"/>
              <a:t>Окинчиц Л. Л</a:t>
            </a:r>
            <a:r>
              <a:rPr lang="ru-RU" sz="1200" dirty="0"/>
              <a:t>.  </a:t>
            </a:r>
            <a:r>
              <a:rPr lang="ru-RU" sz="1200" b="1" dirty="0"/>
              <a:t>Гинекологическая клиника: опухоли матки / Л. Л. Окинчиц. — Москва : Издательство Юрайт, 2020. — 175 с. — (Антология мысли). </a:t>
            </a:r>
            <a:endParaRPr lang="ru-RU" sz="1200" b="1" dirty="0" smtClean="0"/>
          </a:p>
          <a:p>
            <a:pPr algn="just"/>
            <a:endParaRPr lang="ru-RU" sz="1200" dirty="0"/>
          </a:p>
          <a:p>
            <a:pPr algn="just"/>
            <a:r>
              <a:rPr lang="ru-RU" sz="1200" dirty="0"/>
              <a:t>Данная работа печатается по изданиям 1926 г. (первая и вторая книги) и 1931 г. (третья книга). Труд написан на основе клинических лекций, читавшихся профессором Окинчицем в Государственном институте медицинских знаний в Ленинграде. Он посвящен опухолям матки — фибромиоме, аденомиоме, саркоме и хориоэпителиоме. Ряд выводов ученого по проблемам заболеванией и функционирования женских половых органов находят подтверждение и в современных работах специалистов, а личный опыт известного клиниста, который положен в основу опубликованных материалов, будет полезен современным врачам-практикам и студентам.</a:t>
            </a:r>
            <a:endParaRPr lang="ru-RU" sz="1200" dirty="0"/>
          </a:p>
        </p:txBody>
      </p:sp>
    </p:spTree>
    <p:extLst>
      <p:ext uri="{BB962C8B-B14F-4D97-AF65-F5344CB8AC3E}">
        <p14:creationId xmlns:p14="http://schemas.microsoft.com/office/powerpoint/2010/main" val="23787366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9" y="-20749"/>
            <a:ext cx="226695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268038" y="188640"/>
            <a:ext cx="6768457" cy="2123658"/>
          </a:xfrm>
          <a:prstGeom prst="rect">
            <a:avLst/>
          </a:prstGeom>
        </p:spPr>
        <p:txBody>
          <a:bodyPr wrap="square">
            <a:spAutoFit/>
          </a:bodyPr>
          <a:lstStyle/>
          <a:p>
            <a:pPr algn="just"/>
            <a:r>
              <a:rPr lang="ru-RU" sz="1200" b="1" dirty="0"/>
              <a:t>Окинчиц Л. Л</a:t>
            </a:r>
            <a:r>
              <a:rPr lang="ru-RU" sz="1200" dirty="0"/>
              <a:t>.  </a:t>
            </a:r>
            <a:r>
              <a:rPr lang="ru-RU" sz="1200" b="1" dirty="0"/>
              <a:t>Гинекологическая клиника: инфекционные воспалительные заболевания / Л. Л. Окинчиц. — Москва : Издательство Юрайт, 2020. — 314 с. — (Антология мысли). </a:t>
            </a:r>
            <a:endParaRPr lang="ru-RU" sz="1200" b="1" dirty="0" smtClean="0"/>
          </a:p>
          <a:p>
            <a:pPr algn="just"/>
            <a:endParaRPr lang="ru-RU" sz="1200" dirty="0"/>
          </a:p>
          <a:p>
            <a:pPr algn="just"/>
            <a:r>
              <a:rPr lang="ru-RU" sz="1200" dirty="0"/>
              <a:t>Данная работа печатается по изданиям 1926 г. (первая и вторая книги) и 1931 г. (третья книга). Труд издан на основе клинических лекций, читавшихся профессором Окинчицем в Государственном институте медицинских знаний в Ленинграде. Ряд выводов ученого по проблемам заболеванией и функционирования женских половых органов находят подтверждение и в современных работах специалистов, а личный опыт известного клиниста, который положен в основу опубликованных </a:t>
            </a:r>
            <a:r>
              <a:rPr lang="ru-RU" sz="1200" dirty="0" smtClean="0"/>
              <a:t>материалов.</a:t>
            </a:r>
            <a:endParaRPr lang="ru-RU" sz="1200" dirty="0"/>
          </a:p>
        </p:txBody>
      </p:sp>
    </p:spTree>
    <p:extLst>
      <p:ext uri="{BB962C8B-B14F-4D97-AF65-F5344CB8AC3E}">
        <p14:creationId xmlns:p14="http://schemas.microsoft.com/office/powerpoint/2010/main" val="18977752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87150" y="2420888"/>
            <a:ext cx="7848872" cy="1754326"/>
          </a:xfrm>
          <a:prstGeom prst="rect">
            <a:avLst/>
          </a:prstGeom>
        </p:spPr>
        <p:txBody>
          <a:bodyPr wrap="square">
            <a:spAutoFit/>
          </a:bodyPr>
          <a:lstStyle/>
          <a:p>
            <a:pPr algn="ctr"/>
            <a:r>
              <a:rPr lang="ru-RU" sz="3600" b="1" dirty="0"/>
              <a:t>ПМ.03 ОСУЩЕСТВЛЕНИЕ МЕДИЦИНСКОЙ РЕАБИЛИТАЦИИ И АБИЛИТАЦИИ</a:t>
            </a:r>
            <a:endParaRPr lang="ru-RU" sz="3600" dirty="0"/>
          </a:p>
        </p:txBody>
      </p:sp>
    </p:spTree>
    <p:extLst>
      <p:ext uri="{BB962C8B-B14F-4D97-AF65-F5344CB8AC3E}">
        <p14:creationId xmlns:p14="http://schemas.microsoft.com/office/powerpoint/2010/main" val="2443198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14937"/>
            <a:ext cx="2376264"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051720" y="116632"/>
            <a:ext cx="6984776" cy="2492990"/>
          </a:xfrm>
          <a:prstGeom prst="rect">
            <a:avLst/>
          </a:prstGeom>
        </p:spPr>
        <p:txBody>
          <a:bodyPr wrap="square">
            <a:spAutoFit/>
          </a:bodyPr>
          <a:lstStyle/>
          <a:p>
            <a:pPr algn="just"/>
            <a:r>
              <a:rPr lang="ru-RU" sz="1200" b="1" dirty="0"/>
              <a:t>Ильина И. В.</a:t>
            </a:r>
            <a:r>
              <a:rPr lang="ru-RU" sz="1200" dirty="0"/>
              <a:t>  </a:t>
            </a:r>
            <a:r>
              <a:rPr lang="ru-RU" sz="1200" b="1" dirty="0"/>
              <a:t>Медицинская реабилитация : учебник для СПО / И. В. Ильина. — Москва : Издательство Юрайт, 2023. — 276 с. — (Профессиональное образование</a:t>
            </a:r>
            <a:r>
              <a:rPr lang="ru-RU" sz="1200" b="1" dirty="0" smtClean="0"/>
              <a:t>). </a:t>
            </a:r>
          </a:p>
          <a:p>
            <a:pPr algn="just"/>
            <a:endParaRPr lang="ru-RU" sz="1200" dirty="0"/>
          </a:p>
          <a:p>
            <a:pPr algn="just"/>
            <a:r>
              <a:rPr lang="ru-RU" sz="1200" dirty="0"/>
              <a:t>Курс позволяет сформировать общее представление о медицинской реабилитации как науке и учебной дисциплине, об основных формах и методах физической реабилитации, в том числе ЛФК, организации врачебного контроля и коррекции физического состояния как пациентов, так и занимающихся физической культурой и спортом. К курсу прилагаются материалы с методическими рекомендациями преподавателей, а также краткий словарь основных понятий и терминов медицинской реабилитации, расположенные на образовательной платформе «Юрайт» (urait.ru). Также в учебно-методический комплекс «Медицинская реабилитация» входит практикум, который содержит практические занятия, методические рекомендации для самоподготовки студентов и тестовые задания. </a:t>
            </a:r>
            <a:endParaRPr lang="ru-RU" sz="1200" dirty="0"/>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00" y="3144012"/>
            <a:ext cx="2465623" cy="3853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123728" y="3471171"/>
            <a:ext cx="6912768" cy="2677656"/>
          </a:xfrm>
          <a:prstGeom prst="rect">
            <a:avLst/>
          </a:prstGeom>
        </p:spPr>
        <p:txBody>
          <a:bodyPr wrap="square">
            <a:spAutoFit/>
          </a:bodyPr>
          <a:lstStyle/>
          <a:p>
            <a:pPr algn="just"/>
            <a:r>
              <a:rPr lang="ru-RU" sz="1200" b="1" dirty="0"/>
              <a:t>Ильина И. В.</a:t>
            </a:r>
            <a:r>
              <a:rPr lang="ru-RU" sz="1200" dirty="0"/>
              <a:t>  </a:t>
            </a:r>
            <a:r>
              <a:rPr lang="ru-RU" sz="1200" b="1" dirty="0"/>
              <a:t>Медицинская реабилитация. Практикум : учебное пособие для СПО / И. В. Ильина. — Москва : Издательство Юрайт, 2023. — 393 с. — (Профессиональное образование). </a:t>
            </a:r>
            <a:endParaRPr lang="ru-RU" sz="1200" b="1" dirty="0" smtClean="0"/>
          </a:p>
          <a:p>
            <a:pPr algn="just"/>
            <a:endParaRPr lang="ru-RU" sz="1200" dirty="0"/>
          </a:p>
          <a:p>
            <a:pPr algn="just"/>
            <a:r>
              <a:rPr lang="ru-RU" sz="1200" dirty="0"/>
              <a:t>Учебник позволяет сформировать общее представление о медицинской реабилитации как науке и учебной дисциплине, об основных формах и методах физической реабилитации, в том числе ЛФК, организации врачебного контроля и коррекции физического состояния как пациентов, так и занимающихся физической культурой и спортом. К учебнику прилагаются материалы с методическими рекомендациями преподавателей, а также краткий словарь основных понятий и терминов медицинской реабилитации, расположенные в Электронной библиотечной системе "Юрайт" (urait.ru). Практикум содержит практические задания по курсу «Медицинская реабилитация» и методические рекомендации для самоподготовки </a:t>
            </a:r>
            <a:r>
              <a:rPr lang="ru-RU" sz="1200" dirty="0" smtClean="0"/>
              <a:t>студентов.</a:t>
            </a:r>
            <a:endParaRPr lang="ru-RU" sz="1200" dirty="0"/>
          </a:p>
        </p:txBody>
      </p:sp>
    </p:spTree>
    <p:extLst>
      <p:ext uri="{BB962C8B-B14F-4D97-AF65-F5344CB8AC3E}">
        <p14:creationId xmlns:p14="http://schemas.microsoft.com/office/powerpoint/2010/main" val="37678142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Обложка книги СОЦИАЛЬНАЯ РЕАБИЛИТАЦИЯ Воронцова М. В., Макаров В. Е., Бюндюгова Т. В., Моздокова Ю. С. Учебни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71401"/>
            <a:ext cx="2376264" cy="371416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051720" y="116632"/>
            <a:ext cx="6962621" cy="2308324"/>
          </a:xfrm>
          <a:prstGeom prst="rect">
            <a:avLst/>
          </a:prstGeom>
        </p:spPr>
        <p:txBody>
          <a:bodyPr wrap="square">
            <a:spAutoFit/>
          </a:bodyPr>
          <a:lstStyle/>
          <a:p>
            <a:pPr algn="just"/>
            <a:r>
              <a:rPr lang="ru-RU" sz="1200" b="1" dirty="0"/>
              <a:t>Социальная реабилитация</a:t>
            </a:r>
            <a:r>
              <a:rPr lang="ru-RU" sz="1200" dirty="0"/>
              <a:t> : </a:t>
            </a:r>
            <a:r>
              <a:rPr lang="ru-RU" sz="1200" b="1" dirty="0"/>
              <a:t>учебник для СПО / М. В. Воронцова, В. Е. Макаров, Т. В. Бюндюгова, Ю. С. Моздокова. — Москва : Издательство Юрайт, 2023. — 317 с. — (Профессиональное образование). </a:t>
            </a:r>
            <a:endParaRPr lang="ru-RU" sz="1200" b="1" dirty="0" smtClean="0"/>
          </a:p>
          <a:p>
            <a:pPr algn="just"/>
            <a:endParaRPr lang="ru-RU" sz="1200" dirty="0"/>
          </a:p>
          <a:p>
            <a:pPr algn="just"/>
            <a:r>
              <a:rPr lang="ru-RU" sz="1200" dirty="0"/>
              <a:t>В пособии представлены материалы курса «Социальная реабилитация»: по реабилитации инвалидов, детей с ограниченными возможностями здоровья, несовершеннолетних и безнадзорных детей и подростков, наркозависимых. Рассмотрены вопросы по организации культурно-досуговой деятельности в системе учреждений социальной защиты и социально-психологической помощи в трудных жизненных ситуациях. Для контроля изученного материала к каждой теме предлагаются задания для самостоятельной работы студентов и контрольно-измерительные материалы.</a:t>
            </a:r>
            <a:endParaRPr lang="ru-RU" sz="1200" dirty="0"/>
          </a:p>
        </p:txBody>
      </p:sp>
      <p:pic>
        <p:nvPicPr>
          <p:cNvPr id="14340" name="Picture 4" descr="https://znanium.com/cover/1891/18918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12" y="3356992"/>
            <a:ext cx="2068624" cy="3384376"/>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267743" y="3356992"/>
            <a:ext cx="6746597" cy="2123658"/>
          </a:xfrm>
          <a:prstGeom prst="rect">
            <a:avLst/>
          </a:prstGeom>
        </p:spPr>
        <p:txBody>
          <a:bodyPr wrap="square">
            <a:spAutoFit/>
          </a:bodyPr>
          <a:lstStyle/>
          <a:p>
            <a:pPr algn="just"/>
            <a:r>
              <a:rPr lang="ru-RU" sz="1200" b="1" dirty="0"/>
              <a:t>Организация помощи по направлениям физической и реабилитационной медицины</a:t>
            </a:r>
            <a:r>
              <a:rPr lang="ru-RU" sz="1200" dirty="0"/>
              <a:t> </a:t>
            </a:r>
            <a:r>
              <a:rPr lang="ru-RU" sz="1200" b="1" dirty="0"/>
              <a:t>: практическое руководство / Г</a:t>
            </a:r>
            <a:r>
              <a:rPr lang="ru-RU" sz="1200" b="1" dirty="0" smtClean="0"/>
              <a:t>. Н</a:t>
            </a:r>
            <a:r>
              <a:rPr lang="ru-RU" sz="1200" b="1" dirty="0"/>
              <a:t>. Пономаренко, И</a:t>
            </a:r>
            <a:r>
              <a:rPr lang="ru-RU" sz="1200" b="1" dirty="0" smtClean="0"/>
              <a:t>. А</a:t>
            </a:r>
            <a:r>
              <a:rPr lang="ru-RU" sz="1200" b="1" dirty="0"/>
              <a:t>. Лавриненко, А</a:t>
            </a:r>
            <a:r>
              <a:rPr lang="ru-RU" sz="1200" b="1" dirty="0" smtClean="0"/>
              <a:t>. С</a:t>
            </a:r>
            <a:r>
              <a:rPr lang="ru-RU" sz="1200" b="1" dirty="0"/>
              <a:t>. Исаева ; под ред.  Г</a:t>
            </a:r>
            <a:r>
              <a:rPr lang="ru-RU" sz="1200" b="1" dirty="0" smtClean="0"/>
              <a:t>. Н</a:t>
            </a:r>
            <a:r>
              <a:rPr lang="ru-RU" sz="1200" b="1" dirty="0"/>
              <a:t>. Пономаренко. — Москва : ИНФРА-М, 2022. — 234 с. — (Среднее профессиональное образование). </a:t>
            </a:r>
            <a:endParaRPr lang="ru-RU" sz="1200" b="1" dirty="0" smtClean="0"/>
          </a:p>
          <a:p>
            <a:pPr algn="just"/>
            <a:endParaRPr lang="ru-RU" sz="1200" b="1" dirty="0"/>
          </a:p>
          <a:p>
            <a:pPr algn="just"/>
            <a:r>
              <a:rPr lang="ru-RU" sz="1200" dirty="0"/>
              <a:t>В практическом руководстве представлены вопросы организации специализированной помощи по медицинской реабилитации, физиотерапии, лечебной физической культуре и санаторно-курортному лечению. Рассмотрены порядки и этапы оказания помощи, должностные инструкции сотрудников, устройство и оснащение подразделений, санитарно-эпидемический режим, контроль качества и безопасности медицинской деятельности. </a:t>
            </a:r>
            <a:endParaRPr lang="ru-RU" sz="1200" dirty="0"/>
          </a:p>
        </p:txBody>
      </p:sp>
    </p:spTree>
    <p:extLst>
      <p:ext uri="{BB962C8B-B14F-4D97-AF65-F5344CB8AC3E}">
        <p14:creationId xmlns:p14="http://schemas.microsoft.com/office/powerpoint/2010/main" val="7227322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088232" cy="3278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286000" y="116632"/>
            <a:ext cx="6750496" cy="2123658"/>
          </a:xfrm>
          <a:prstGeom prst="rect">
            <a:avLst/>
          </a:prstGeom>
        </p:spPr>
        <p:txBody>
          <a:bodyPr wrap="square">
            <a:spAutoFit/>
          </a:bodyPr>
          <a:lstStyle/>
          <a:p>
            <a:pPr algn="just"/>
            <a:r>
              <a:rPr lang="ru-RU" sz="1200" b="1" dirty="0"/>
              <a:t>Артюнина Г. П.</a:t>
            </a:r>
            <a:r>
              <a:rPr lang="ru-RU" sz="1200" dirty="0"/>
              <a:t> </a:t>
            </a:r>
            <a:r>
              <a:rPr lang="ru-RU" sz="1200" b="1" dirty="0"/>
              <a:t>Основы социальной медицины : учебное пособие / Г</a:t>
            </a:r>
            <a:r>
              <a:rPr lang="ru-RU" sz="1200" b="1" dirty="0" smtClean="0"/>
              <a:t>. П</a:t>
            </a:r>
            <a:r>
              <a:rPr lang="ru-RU" sz="1200" b="1" dirty="0"/>
              <a:t>. Артюнина, Н.В. Иванова. — Москва : ИНФРА-М, 2020. — 359 с. — (Среднее профессиональное образование). </a:t>
            </a:r>
            <a:endParaRPr lang="ru-RU" sz="1200" b="1" dirty="0" smtClean="0"/>
          </a:p>
          <a:p>
            <a:pPr algn="just"/>
            <a:endParaRPr lang="ru-RU" sz="1200" dirty="0"/>
          </a:p>
          <a:p>
            <a:pPr algn="just"/>
            <a:r>
              <a:rPr lang="ru-RU" sz="1200" dirty="0"/>
              <a:t>Учебное пособие охватывает широкие аспекты социального знания, которые граничат с медициной. Изложены общие вопросы социальной медицины: определения понятий «здоровье», «предболезнь», «болезнь», «профилактика»; показатели общественного здоровья, связь уровня и качества здоровья с образом жизни, экологией, наследственностью; организация отечественного здравоохранения. Рассмотрены частные проблемы наиболее социально значимых заболеваний и состояний. </a:t>
            </a:r>
            <a:endParaRPr lang="ru-RU" sz="1200" dirty="0"/>
          </a:p>
        </p:txBody>
      </p:sp>
    </p:spTree>
    <p:extLst>
      <p:ext uri="{BB962C8B-B14F-4D97-AF65-F5344CB8AC3E}">
        <p14:creationId xmlns:p14="http://schemas.microsoft.com/office/powerpoint/2010/main" val="40536033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2204864"/>
            <a:ext cx="8928992" cy="1200329"/>
          </a:xfrm>
          <a:prstGeom prst="rect">
            <a:avLst/>
          </a:prstGeom>
        </p:spPr>
        <p:txBody>
          <a:bodyPr wrap="square">
            <a:spAutoFit/>
          </a:bodyPr>
          <a:lstStyle/>
          <a:p>
            <a:pPr algn="ctr"/>
            <a:r>
              <a:rPr lang="ru-RU" sz="3600" b="1" dirty="0"/>
              <a:t>ПМ.04 ОСУЩЕСТВЛЕНИЕ ПРОФИЛАКТИЧЕСКОЙ ДЕЯТЕЛЬНОСТИ</a:t>
            </a:r>
            <a:endParaRPr lang="ru-RU" sz="3600" dirty="0"/>
          </a:p>
        </p:txBody>
      </p:sp>
    </p:spTree>
    <p:extLst>
      <p:ext uri="{BB962C8B-B14F-4D97-AF65-F5344CB8AC3E}">
        <p14:creationId xmlns:p14="http://schemas.microsoft.com/office/powerpoint/2010/main" val="15021829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s://znanium.com/cover/1912/191298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95232"/>
            <a:ext cx="2077554" cy="326176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307065" y="95232"/>
            <a:ext cx="6729432" cy="3046988"/>
          </a:xfrm>
          <a:prstGeom prst="rect">
            <a:avLst/>
          </a:prstGeom>
        </p:spPr>
        <p:txBody>
          <a:bodyPr wrap="square">
            <a:spAutoFit/>
          </a:bodyPr>
          <a:lstStyle/>
          <a:p>
            <a:pPr algn="just"/>
            <a:r>
              <a:rPr lang="ru-RU" sz="1200" b="1" dirty="0"/>
              <a:t>Карманова Т. Т. Поликлиническая терапия: учебно-методическое пособие для самостоятельной работы студентов 5 курса лечебного факультета / Т</a:t>
            </a:r>
            <a:r>
              <a:rPr lang="ru-RU" sz="1200" b="1" dirty="0" smtClean="0"/>
              <a:t>. Т</a:t>
            </a:r>
            <a:r>
              <a:rPr lang="ru-RU" sz="1200" b="1" dirty="0"/>
              <a:t>. Карманова, И</a:t>
            </a:r>
            <a:r>
              <a:rPr lang="ru-RU" sz="1200" b="1" dirty="0" smtClean="0"/>
              <a:t>. Е</a:t>
            </a:r>
            <a:r>
              <a:rPr lang="ru-RU" sz="1200" b="1" dirty="0"/>
              <a:t>. Бабушкин, В</a:t>
            </a:r>
            <a:r>
              <a:rPr lang="ru-RU" sz="1200" b="1" dirty="0" smtClean="0"/>
              <a:t>. Г</a:t>
            </a:r>
            <a:r>
              <a:rPr lang="ru-RU" sz="1200" b="1" dirty="0"/>
              <a:t>. Лычев. — Москва : ФОРУМ : ИНФРА-М, 2023. — 623 с. </a:t>
            </a:r>
            <a:endParaRPr lang="ru-RU" sz="1200" b="1" dirty="0" smtClean="0"/>
          </a:p>
          <a:p>
            <a:pPr algn="just"/>
            <a:endParaRPr lang="ru-RU" sz="1200" dirty="0"/>
          </a:p>
          <a:p>
            <a:pPr algn="just"/>
            <a:r>
              <a:rPr lang="ru-RU" sz="1200" dirty="0"/>
              <a:t>Рассмотрены базовые алгоритмы формирования знаний компетентности врача-терапевта в системе первичной медико-санитарной помощи (ПМСП). Диагностика, лечение, диспансерное наблюдение, экспертиза трудоспособности, реабилитации и профилактики пациентов с наиболее распространенными заболеваниями органов дыхания, кровообращения, пищеварения, мочевыделения, крови, опорно-двигательного аппарата, психосоматическими расстройствами изложены в соответствующих темах. В качестве примеров приведены протоколы ведения больных и стандарты оказания медицинской помощи по различным заболеваниям. Каждая тема содержит тесты для самоконтроля знаний по дисциплине «Поликлиническая терапия». Представлены список рекомендуемой литературы и нормативные правовые акты по здравоохранению. </a:t>
            </a:r>
            <a:endParaRPr lang="ru-RU" sz="1200" dirty="0"/>
          </a:p>
        </p:txBody>
      </p:sp>
      <p:pic>
        <p:nvPicPr>
          <p:cNvPr id="16388" name="Picture 4" descr="Основы медицинских знаний и здорового образа жизн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677" y="3493369"/>
            <a:ext cx="2107452" cy="3344796"/>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307065" y="3573016"/>
            <a:ext cx="6729432" cy="1754326"/>
          </a:xfrm>
          <a:prstGeom prst="rect">
            <a:avLst/>
          </a:prstGeom>
        </p:spPr>
        <p:txBody>
          <a:bodyPr wrap="square">
            <a:spAutoFit/>
          </a:bodyPr>
          <a:lstStyle/>
          <a:p>
            <a:pPr algn="just"/>
            <a:r>
              <a:rPr lang="ru-RU" sz="1200" b="1" dirty="0"/>
              <a:t>Вайнер Э. Н.</a:t>
            </a:r>
            <a:r>
              <a:rPr lang="ru-RU" sz="1200" dirty="0"/>
              <a:t> </a:t>
            </a:r>
            <a:r>
              <a:rPr lang="ru-RU" sz="1200" b="1" dirty="0"/>
              <a:t>Основы медицинских знаний и здорового образа жизни : учебник / Э. Н. Вайнер. — Москва : КноРус, 2023. — 307 с. </a:t>
            </a:r>
            <a:r>
              <a:rPr lang="ru-RU" sz="1200" b="1" dirty="0"/>
              <a:t>— (Среднее профессиональное образование). </a:t>
            </a:r>
            <a:endParaRPr lang="ru-RU" sz="1200" b="1" dirty="0" smtClean="0"/>
          </a:p>
          <a:p>
            <a:pPr algn="just"/>
            <a:endParaRPr lang="ru-RU" sz="1200" dirty="0"/>
          </a:p>
          <a:p>
            <a:pPr algn="just"/>
            <a:r>
              <a:rPr lang="ru-RU" sz="1200" dirty="0"/>
              <a:t>Цель данного учебника — сформировать представление о здоровье человека, его оценке и факторах риска, дать знание по оказанию первой помощи при различных состояниях и несчастных случаях и уходу за больными. Также в издании представлена информация об инфекционных заболеваниях и аддиктивном поведении среди молодежи.</a:t>
            </a:r>
            <a:endParaRPr lang="ru-RU" sz="1200" dirty="0"/>
          </a:p>
        </p:txBody>
      </p:sp>
    </p:spTree>
    <p:extLst>
      <p:ext uri="{BB962C8B-B14F-4D97-AF65-F5344CB8AC3E}">
        <p14:creationId xmlns:p14="http://schemas.microsoft.com/office/powerpoint/2010/main" val="32140393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339752"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266950" y="116632"/>
            <a:ext cx="6750496" cy="2123658"/>
          </a:xfrm>
          <a:prstGeom prst="rect">
            <a:avLst/>
          </a:prstGeom>
        </p:spPr>
        <p:txBody>
          <a:bodyPr wrap="square">
            <a:spAutoFit/>
          </a:bodyPr>
          <a:lstStyle/>
          <a:p>
            <a:pPr algn="just"/>
            <a:r>
              <a:rPr lang="ru-RU" sz="1200" b="1" dirty="0"/>
              <a:t>Дробинская А. О.  Анатомия и физиология человека : учебник для СПО / А. О. Дробинская. — 2-е изд., перераб. и доп. — Москва : Издательство Юрайт, 2020. — 414 с. — (Профессиональное образование). </a:t>
            </a:r>
            <a:endParaRPr lang="ru-RU" sz="1200" b="1" dirty="0" smtClean="0"/>
          </a:p>
          <a:p>
            <a:pPr algn="just"/>
            <a:endParaRPr lang="ru-RU" sz="1200" dirty="0"/>
          </a:p>
          <a:p>
            <a:pPr algn="just"/>
            <a:r>
              <a:rPr lang="ru-RU" sz="1200" dirty="0" smtClean="0"/>
              <a:t>В </a:t>
            </a:r>
            <a:r>
              <a:rPr lang="ru-RU" sz="1200" dirty="0"/>
              <a:t>курсе подробно рассмотрены все разделы дисциплины «Анатомия и возрастная физиология». Основное внимание уделено строению и функционированию нервной системы, психофизиологическим особенностям организма в различные периоды онтогенеза. Изложены анатомо-физиологические особенности роста и развития детей и подростков, обоснованы гигиенические требования к факторам внешней среды при воспитании и обучении, отражены вопросы укрепления здоровья подрастающего поколения. </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3" y="3341407"/>
            <a:ext cx="226695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39752" y="3544244"/>
            <a:ext cx="6677694" cy="2123658"/>
          </a:xfrm>
          <a:prstGeom prst="rect">
            <a:avLst/>
          </a:prstGeom>
        </p:spPr>
        <p:txBody>
          <a:bodyPr wrap="square">
            <a:spAutoFit/>
          </a:bodyPr>
          <a:lstStyle/>
          <a:p>
            <a:pPr algn="just"/>
            <a:r>
              <a:rPr lang="ru-RU" sz="1200" b="1" dirty="0"/>
              <a:t>Кабанов Н. А.</a:t>
            </a:r>
            <a:r>
              <a:rPr lang="ru-RU" sz="1200" dirty="0"/>
              <a:t>  </a:t>
            </a:r>
            <a:r>
              <a:rPr lang="ru-RU" sz="1200" b="1" dirty="0"/>
              <a:t>Анатомия человека : учебник для СПО / Н. А. Кабанов. — Москва : Издательство Юрайт, 2023. — 464 с. — (Профессиональное образование). </a:t>
            </a:r>
            <a:endParaRPr lang="ru-RU" sz="1200" b="1" dirty="0" smtClean="0"/>
          </a:p>
          <a:p>
            <a:pPr algn="just"/>
            <a:endParaRPr lang="ru-RU" sz="1200" dirty="0"/>
          </a:p>
          <a:p>
            <a:pPr algn="just"/>
            <a:r>
              <a:rPr lang="ru-RU" sz="1200" dirty="0"/>
              <a:t>Учебник (2-е изд.) Николая Александровича Кабанова — врача-терапевта, доктора медицины, профессора — был издан в 1939 г. Несмотря на это, и на сегодняшний день он является классическим по курсу «Анатомия человека». Строение организма человека рассматривается в доступной для понимания форме с приведением большого количества иллюстративного материала. Издательство надеется, что этот учебник позволит обучающимся на медицинских специальностях глубже изучить предмет и применять полученные знания в дальнейшей практической работе. </a:t>
            </a:r>
          </a:p>
        </p:txBody>
      </p:sp>
    </p:spTree>
    <p:extLst>
      <p:ext uri="{BB962C8B-B14F-4D97-AF65-F5344CB8AC3E}">
        <p14:creationId xmlns:p14="http://schemas.microsoft.com/office/powerpoint/2010/main" val="283865038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Основы формирования здорового образа жизн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8958"/>
            <a:ext cx="2181756" cy="345405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339752" y="116632"/>
            <a:ext cx="6696744" cy="1384995"/>
          </a:xfrm>
          <a:prstGeom prst="rect">
            <a:avLst/>
          </a:prstGeom>
        </p:spPr>
        <p:txBody>
          <a:bodyPr wrap="square">
            <a:spAutoFit/>
          </a:bodyPr>
          <a:lstStyle/>
          <a:p>
            <a:pPr algn="just"/>
            <a:r>
              <a:rPr lang="ru-RU" sz="1200" b="1" dirty="0"/>
              <a:t>Основы формирования здорового образа жизни</a:t>
            </a:r>
            <a:r>
              <a:rPr lang="ru-RU" sz="1200" dirty="0"/>
              <a:t> </a:t>
            </a:r>
            <a:r>
              <a:rPr lang="ru-RU" sz="1200" b="1" dirty="0"/>
              <a:t>: учебно-методическое пособие / И. И. Чукаева, Н. В. Орлова, Я. Г</a:t>
            </a:r>
            <a:r>
              <a:rPr lang="ru-RU" sz="1200" b="1" dirty="0" smtClean="0"/>
              <a:t>. Спирякина </a:t>
            </a:r>
            <a:r>
              <a:rPr lang="ru-RU" sz="1200" b="1" dirty="0"/>
              <a:t>[и др.] — Москва : Русайнс, 2022. — 125 с. </a:t>
            </a:r>
            <a:endParaRPr lang="ru-RU" sz="1200" b="1" dirty="0" smtClean="0"/>
          </a:p>
          <a:p>
            <a:pPr algn="just"/>
            <a:endParaRPr lang="ru-RU" sz="1200" dirty="0"/>
          </a:p>
          <a:p>
            <a:pPr algn="just"/>
            <a:r>
              <a:rPr lang="ru-RU" sz="1200" dirty="0"/>
              <a:t>В учебно-методическом пособии представлены основные принципы формирования здорового образа жизни населения, а также принципы первичной профилактики хронических неинфекционных заболеваний. </a:t>
            </a:r>
            <a:endParaRPr lang="ru-RU" sz="1200"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05" y="3340605"/>
            <a:ext cx="2520279" cy="37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289260" y="3700645"/>
            <a:ext cx="6768751" cy="2308324"/>
          </a:xfrm>
          <a:prstGeom prst="rect">
            <a:avLst/>
          </a:prstGeom>
        </p:spPr>
        <p:txBody>
          <a:bodyPr wrap="square">
            <a:spAutoFit/>
          </a:bodyPr>
          <a:lstStyle/>
          <a:p>
            <a:pPr algn="just"/>
            <a:r>
              <a:rPr lang="ru-RU" sz="1200" b="1" dirty="0"/>
              <a:t>Мисюк М. Н.</a:t>
            </a:r>
            <a:r>
              <a:rPr lang="ru-RU" sz="1200" dirty="0"/>
              <a:t>  </a:t>
            </a:r>
            <a:r>
              <a:rPr lang="ru-RU" sz="1200" b="1" dirty="0"/>
              <a:t>Основы медицинских знаний : учебник и практикум для СПО / М. Н. Мисюк. — 3-е изд., перераб. и доп. — Москва : Издательство Юрайт, 2023. — 499 с. — (Профессиональное образование</a:t>
            </a:r>
            <a:r>
              <a:rPr lang="ru-RU" sz="1200" b="1" dirty="0" smtClean="0"/>
              <a:t>).</a:t>
            </a:r>
          </a:p>
          <a:p>
            <a:pPr algn="just"/>
            <a:endParaRPr lang="ru-RU" sz="1200" dirty="0"/>
          </a:p>
          <a:p>
            <a:pPr algn="just"/>
            <a:r>
              <a:rPr lang="ru-RU" sz="1200" dirty="0"/>
              <a:t>В курсе освещаются теоретические основы, причины возникновения и развития основных заболеваний человека, их современная классификация, подходы к лечению и способы профилактики. Рассматриваются медико-гигиенические аспекты здорового образа жизни. Особое внимание уделяется комплексу профилактических мер по нераспространению инфекций в детском коллективе, предупреждению детского травматизма и других неотложных состояний и заболеваний с целью сохранения и укрепления здоровья подрастающего поколения. </a:t>
            </a:r>
          </a:p>
        </p:txBody>
      </p:sp>
    </p:spTree>
    <p:extLst>
      <p:ext uri="{BB962C8B-B14F-4D97-AF65-F5344CB8AC3E}">
        <p14:creationId xmlns:p14="http://schemas.microsoft.com/office/powerpoint/2010/main" val="32161723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116632"/>
            <a:ext cx="2088232"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63027" y="111894"/>
            <a:ext cx="6673470" cy="1015663"/>
          </a:xfrm>
          <a:prstGeom prst="rect">
            <a:avLst/>
          </a:prstGeom>
        </p:spPr>
        <p:txBody>
          <a:bodyPr wrap="square">
            <a:spAutoFit/>
          </a:bodyPr>
          <a:lstStyle/>
          <a:p>
            <a:pPr algn="just"/>
            <a:r>
              <a:rPr lang="ru-RU" sz="1200" b="1" dirty="0"/>
              <a:t>Скворцов В. В. Медицинская профилактика : учебное пособие / В. В. Скворцов, А. В. Тумаренко, Е. И. Калинченко. — Волгоград : ВолгГМУ, 2021. — 240 с. </a:t>
            </a:r>
            <a:endParaRPr lang="ru-RU" sz="1200" b="1" dirty="0" smtClean="0"/>
          </a:p>
          <a:p>
            <a:pPr algn="just"/>
            <a:endParaRPr lang="ru-RU" sz="1200" dirty="0"/>
          </a:p>
          <a:p>
            <a:pPr algn="just"/>
            <a:r>
              <a:rPr lang="ru-RU" sz="1200" dirty="0"/>
              <a:t>В учебном пособии на современном уровне освещены актуальные вопросы дисциплины «Основы медицинской профилактики».</a:t>
            </a:r>
            <a:endParaRPr lang="ru-RU" sz="1200" dirty="0"/>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8" y="3280580"/>
            <a:ext cx="2352368" cy="3676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411760" y="3573016"/>
            <a:ext cx="6624736" cy="1754326"/>
          </a:xfrm>
          <a:prstGeom prst="rect">
            <a:avLst/>
          </a:prstGeom>
        </p:spPr>
        <p:txBody>
          <a:bodyPr wrap="square">
            <a:spAutoFit/>
          </a:bodyPr>
          <a:lstStyle/>
          <a:p>
            <a:pPr algn="just"/>
            <a:r>
              <a:rPr lang="ru-RU" sz="1200" b="1" dirty="0"/>
              <a:t>Особенности инфекционных заболеваний у детей</a:t>
            </a:r>
            <a:r>
              <a:rPr lang="ru-RU" sz="1200" dirty="0"/>
              <a:t> </a:t>
            </a:r>
            <a:r>
              <a:rPr lang="ru-RU" sz="1200" b="1" dirty="0"/>
              <a:t>: учебник для СПО / В. А. Анохин [и др.] ; под редакцией В. А. Анохина. — 2-е изд., испр. и доп. — Москва : Издательство Юрайт, 2023. — 417 с. — (Профессиональное образование</a:t>
            </a:r>
            <a:r>
              <a:rPr lang="ru-RU" sz="1200" b="1" dirty="0" smtClean="0"/>
              <a:t>).</a:t>
            </a:r>
          </a:p>
          <a:p>
            <a:pPr algn="just"/>
            <a:endParaRPr lang="ru-RU" sz="1200" dirty="0"/>
          </a:p>
          <a:p>
            <a:pPr algn="just"/>
            <a:r>
              <a:rPr lang="ru-RU" sz="1200" dirty="0"/>
              <a:t>Курс содержит современные представления о принципах диагностики, лечения и профилактики наиболее распространенных инфекционных заболеваний, в том числе традиционно относящихся к числу детских инфекций. В курс включены материалы, разбираемые в разделе особенностей инфекционных болезней у детей. </a:t>
            </a:r>
            <a:endParaRPr lang="ru-RU" sz="1200" dirty="0"/>
          </a:p>
        </p:txBody>
      </p:sp>
    </p:spTree>
    <p:extLst>
      <p:ext uri="{BB962C8B-B14F-4D97-AF65-F5344CB8AC3E}">
        <p14:creationId xmlns:p14="http://schemas.microsoft.com/office/powerpoint/2010/main" val="36769951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104130"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14647" y="116632"/>
            <a:ext cx="6721849" cy="2123658"/>
          </a:xfrm>
          <a:prstGeom prst="rect">
            <a:avLst/>
          </a:prstGeom>
        </p:spPr>
        <p:txBody>
          <a:bodyPr wrap="square">
            <a:spAutoFit/>
          </a:bodyPr>
          <a:lstStyle/>
          <a:p>
            <a:pPr algn="just"/>
            <a:r>
              <a:rPr lang="ru-RU" sz="1200" b="1" dirty="0"/>
              <a:t>Боровец Е. Н. Основы здорового образа жизни : учебное пособие / Е. Н. Боровец, Р. И. Айзман. — Москва : КноРус, 2022. — 448 с. </a:t>
            </a:r>
            <a:endParaRPr lang="ru-RU" sz="1200" b="1" dirty="0" smtClean="0"/>
          </a:p>
          <a:p>
            <a:pPr algn="just"/>
            <a:endParaRPr lang="ru-RU" sz="1200" dirty="0"/>
          </a:p>
          <a:p>
            <a:pPr algn="just"/>
            <a:r>
              <a:rPr lang="ru-RU" sz="1200" dirty="0"/>
              <a:t>Излагаются различные концепции о здоровье человека, его структуре и факторах внешней и внутренней среды, влияющих на его формирование, сохранение и развитие. Большое значение имеет рассмотрение научных данных о значении физических, психологических, климатоэкологических и социально-педагогических воздействий, негативно и позитивно влияющих на здоровье населения и личности. Детально анализируется роль образа жизни и отдельных его компонентов для поддержания здоровья человека. Предлагается ряд тестов для самопроверки своего физического и психоэмоционального состояния.</a:t>
            </a:r>
            <a:endParaRPr lang="ru-RU" sz="1200" dirty="0"/>
          </a:p>
        </p:txBody>
      </p:sp>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56858"/>
            <a:ext cx="2314647" cy="3617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14647" y="3645024"/>
            <a:ext cx="6721849" cy="2123658"/>
          </a:xfrm>
          <a:prstGeom prst="rect">
            <a:avLst/>
          </a:prstGeom>
        </p:spPr>
        <p:txBody>
          <a:bodyPr wrap="square">
            <a:spAutoFit/>
          </a:bodyPr>
          <a:lstStyle/>
          <a:p>
            <a:pPr algn="just"/>
            <a:r>
              <a:rPr lang="ru-RU" sz="1200" b="1" dirty="0"/>
              <a:t>Петрушин В. И.</a:t>
            </a:r>
            <a:r>
              <a:rPr lang="ru-RU" sz="1200" dirty="0"/>
              <a:t>  </a:t>
            </a:r>
            <a:r>
              <a:rPr lang="ru-RU" sz="1200" b="1" dirty="0"/>
              <a:t>Психология здоровья : учебник для СПО / В. И. Петрушин, Н. В. Петрушина. — 2-е изд., испр. и доп. — Москва : Издательство Юрайт, 2020. — 381 с. — (Профессиональное образование</a:t>
            </a:r>
            <a:r>
              <a:rPr lang="ru-RU" sz="1200" b="1" dirty="0" smtClean="0"/>
              <a:t>).</a:t>
            </a:r>
          </a:p>
          <a:p>
            <a:pPr algn="just"/>
            <a:endParaRPr lang="ru-RU" sz="1200" dirty="0"/>
          </a:p>
          <a:p>
            <a:pPr algn="just"/>
            <a:r>
              <a:rPr lang="ru-RU" sz="1200" dirty="0"/>
              <a:t>В настоящем учебнике раскрываются психологические основы личностного роста на базе здорового образа жизни. В нем представлен анализ духовных практик, современные психологические представления о путях и методах личностного развития, а также даны практические рекомендации по основам правильного питания, дыхания, движения, преодоления конфликтных и кризисных ситуаций и т.д. Книга дополнена вопросами для контроля и приложениями, которые помогут студентам освоить материалы учебника. </a:t>
            </a:r>
            <a:endParaRPr lang="ru-RU" sz="1200" dirty="0"/>
          </a:p>
        </p:txBody>
      </p:sp>
    </p:spTree>
    <p:extLst>
      <p:ext uri="{BB962C8B-B14F-4D97-AF65-F5344CB8AC3E}">
        <p14:creationId xmlns:p14="http://schemas.microsoft.com/office/powerpoint/2010/main" val="21139712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3508" y="2060848"/>
            <a:ext cx="8856984" cy="2862322"/>
          </a:xfrm>
          <a:prstGeom prst="rect">
            <a:avLst/>
          </a:prstGeom>
        </p:spPr>
        <p:txBody>
          <a:bodyPr wrap="square">
            <a:spAutoFit/>
          </a:bodyPr>
          <a:lstStyle/>
          <a:p>
            <a:pPr algn="ctr"/>
            <a:r>
              <a:rPr lang="ru-RU" sz="3600" b="1" dirty="0"/>
              <a:t>ПМ.05 ОКАЗАНИЕ СКОРОЙ МЕДИЦИНСКОЙ ПОМОЩИ В ЭКСТРЕННОЙ И НЕОТЛОЖНОЙ ФОРМАХ, В ТОМ ЧИСЛЕ ВНЕ МЕДИЦИНСКОЙ ОРГАНИЗАЦИИ</a:t>
            </a:r>
            <a:endParaRPr lang="ru-RU" sz="3600" dirty="0"/>
          </a:p>
        </p:txBody>
      </p:sp>
    </p:spTree>
    <p:extLst>
      <p:ext uri="{BB962C8B-B14F-4D97-AF65-F5344CB8AC3E}">
        <p14:creationId xmlns:p14="http://schemas.microsoft.com/office/powerpoint/2010/main" val="24127313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12712"/>
            <a:ext cx="2376264" cy="3613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051720" y="116632"/>
            <a:ext cx="6912768" cy="2308324"/>
          </a:xfrm>
          <a:prstGeom prst="rect">
            <a:avLst/>
          </a:prstGeom>
        </p:spPr>
        <p:txBody>
          <a:bodyPr wrap="square">
            <a:spAutoFit/>
          </a:bodyPr>
          <a:lstStyle/>
          <a:p>
            <a:pPr algn="just"/>
            <a:r>
              <a:rPr lang="ru-RU" sz="1200" b="1" dirty="0"/>
              <a:t>Доврачебная помощь при неотложных состояниях</a:t>
            </a:r>
            <a:r>
              <a:rPr lang="ru-RU" sz="1200" dirty="0"/>
              <a:t> : </a:t>
            </a:r>
            <a:r>
              <a:rPr lang="ru-RU" sz="1200" b="1" dirty="0"/>
              <a:t>учебник и практикум для СПО / Г. И. Чуваков [и др.] ; под редакцией Г. И. Чувакова. — 3-е изд., перераб. и доп. — Москва : Издательство Юрайт, 2023. — 157 с. — (Профессиональное образование). </a:t>
            </a:r>
            <a:endParaRPr lang="ru-RU" sz="1200" b="1" dirty="0" smtClean="0"/>
          </a:p>
          <a:p>
            <a:pPr algn="just"/>
            <a:endParaRPr lang="ru-RU" sz="1200" dirty="0"/>
          </a:p>
          <a:p>
            <a:pPr algn="just"/>
            <a:r>
              <a:rPr lang="ru-RU" sz="1200" dirty="0"/>
              <a:t>В учебнике представлен материал по основам сестринского дела, рассчитанный как на аудиторную, так и на самостоятельную работу студентов высших медицинских образовательных учреждений. В каждой из тем определены объем знаний и умений студента, поставлены вопросы для работы с основной учебной и дополнительной литературой. Описаны основные практические манипуляции по уходу за больными различного профиля, в том числе при неотложных состояниях. В приложении представлен </a:t>
            </a:r>
            <a:r>
              <a:rPr lang="ru-RU" sz="1200" dirty="0" smtClean="0"/>
              <a:t>перечень </a:t>
            </a:r>
            <a:r>
              <a:rPr lang="ru-RU" sz="1200" dirty="0"/>
              <a:t>навыков и умений, которыми должна владеть медицинская сестра, приведены справочный материал, тестовые задания и </a:t>
            </a:r>
            <a:r>
              <a:rPr lang="ru-RU" sz="1200" dirty="0" smtClean="0"/>
              <a:t>ситуационные </a:t>
            </a:r>
            <a:r>
              <a:rPr lang="ru-RU" sz="1200" dirty="0"/>
              <a:t>задачи.</a:t>
            </a:r>
            <a:endParaRPr lang="ru-RU" sz="1200" dirty="0"/>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58" y="3463880"/>
            <a:ext cx="2095577" cy="3205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286000" y="3463880"/>
            <a:ext cx="6750496" cy="2862322"/>
          </a:xfrm>
          <a:prstGeom prst="rect">
            <a:avLst/>
          </a:prstGeom>
        </p:spPr>
        <p:txBody>
          <a:bodyPr wrap="square">
            <a:spAutoFit/>
          </a:bodyPr>
          <a:lstStyle/>
          <a:p>
            <a:pPr algn="just"/>
            <a:r>
              <a:rPr lang="ru-RU" sz="1200" b="1" dirty="0"/>
              <a:t>Лычев В. Г.</a:t>
            </a:r>
            <a:r>
              <a:rPr lang="ru-RU" sz="1200" dirty="0"/>
              <a:t> </a:t>
            </a:r>
            <a:r>
              <a:rPr lang="ru-RU" sz="1200" b="1" dirty="0"/>
              <a:t>Тактика медицинской сестры при неотложных заболеваниях и состояниях : учебное пособие / В. Г. Лычев, В. М. Савельев, В. К. Карманов. — 3-е изд., испр. и доп. — Москва : ИНФРА-М, 2023. — 318 с. — (Среднее профессиональное образование). </a:t>
            </a:r>
            <a:endParaRPr lang="ru-RU" sz="1200" b="1" dirty="0" smtClean="0"/>
          </a:p>
          <a:p>
            <a:pPr algn="just"/>
            <a:endParaRPr lang="ru-RU" sz="1200" dirty="0"/>
          </a:p>
          <a:p>
            <a:pPr algn="just"/>
            <a:r>
              <a:rPr lang="ru-RU" sz="1200" dirty="0"/>
              <a:t>В пособии представлены современные технологии оказания неотложной помощи медицинской сестрой/медицинским братом при наиболее часто встречающихся заболеваниях и состояниях в терапии, хирургии, неврологии, оториноларингологии, офтальмологии, урологии, гинекологии, эндокринологии, острых аллергозах, при воздействии факторов внешней среды. Изложены современные подходы к проведению базовой сердечно-легочной реанимации, алгоритмы оказания доврачебной помощи и выполнения врачебных назначений. Приведены тестовые задания, проблемно-ситуационные задачи с эталонами решений, список лекарственных препаратов, перечень необходимого оборудования и оснащения при оказании неотложной помощи. </a:t>
            </a:r>
          </a:p>
        </p:txBody>
      </p:sp>
    </p:spTree>
    <p:extLst>
      <p:ext uri="{BB962C8B-B14F-4D97-AF65-F5344CB8AC3E}">
        <p14:creationId xmlns:p14="http://schemas.microsoft.com/office/powerpoint/2010/main" val="38654237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400" y="135516"/>
            <a:ext cx="2202414" cy="3293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51046" y="135516"/>
            <a:ext cx="6757457" cy="1569660"/>
          </a:xfrm>
          <a:prstGeom prst="rect">
            <a:avLst/>
          </a:prstGeom>
        </p:spPr>
        <p:txBody>
          <a:bodyPr wrap="square">
            <a:spAutoFit/>
          </a:bodyPr>
          <a:lstStyle/>
          <a:p>
            <a:pPr algn="just"/>
            <a:r>
              <a:rPr lang="ru-RU" sz="1200" b="1" dirty="0"/>
              <a:t>Неймарк М. И.</a:t>
            </a:r>
            <a:r>
              <a:rPr lang="ru-RU" sz="1200" dirty="0"/>
              <a:t> </a:t>
            </a:r>
            <a:r>
              <a:rPr lang="ru-RU" sz="1200" b="1" dirty="0"/>
              <a:t>Оказание доврачебной медицинской помощи при неотложных и экстремальных состояниях : учебное пособие / М. И. Неймарк, В. В. Шмелев. — Москва : КноРус, 2022. — 220 с. </a:t>
            </a:r>
            <a:endParaRPr lang="ru-RU" sz="1200" b="1" dirty="0" smtClean="0"/>
          </a:p>
          <a:p>
            <a:pPr algn="just"/>
            <a:endParaRPr lang="ru-RU" sz="1200" dirty="0"/>
          </a:p>
          <a:p>
            <a:pPr algn="just"/>
            <a:r>
              <a:rPr lang="ru-RU" sz="1200" dirty="0"/>
              <a:t>Цель пособия — ознакомить фельдшеров и медсестер с современным состоянием проблемы оказания медицинской помощи при неотложных состояниях с учетом существующих российских и зарубежных клинических рекомендаций, стандартов и протоколов.</a:t>
            </a:r>
            <a:endParaRPr lang="ru-RU" sz="1200"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400" y="3552607"/>
            <a:ext cx="2145323" cy="3132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378043" y="3560569"/>
            <a:ext cx="6722439" cy="1569660"/>
          </a:xfrm>
          <a:prstGeom prst="rect">
            <a:avLst/>
          </a:prstGeom>
        </p:spPr>
        <p:txBody>
          <a:bodyPr wrap="square">
            <a:spAutoFit/>
          </a:bodyPr>
          <a:lstStyle/>
          <a:p>
            <a:pPr algn="just"/>
            <a:r>
              <a:rPr lang="ru-RU" sz="1200" b="1" dirty="0"/>
              <a:t>Оскретков В. И.</a:t>
            </a:r>
            <a:r>
              <a:rPr lang="ru-RU" sz="1200" dirty="0"/>
              <a:t> </a:t>
            </a:r>
            <a:r>
              <a:rPr lang="ru-RU" sz="1200" b="1" dirty="0"/>
              <a:t>Первая медицинская и доврачебная помощь : учебное пособие / В. И. Оскретков. и др. — Москва : КноРус, 2023. — 319 с</a:t>
            </a:r>
            <a:r>
              <a:rPr lang="ru-RU" sz="1200" b="1" dirty="0" smtClean="0"/>
              <a:t>.</a:t>
            </a:r>
          </a:p>
          <a:p>
            <a:pPr algn="just"/>
            <a:endParaRPr lang="ru-RU" sz="1200" dirty="0" smtClean="0"/>
          </a:p>
          <a:p>
            <a:pPr algn="just"/>
            <a:r>
              <a:rPr lang="ru-RU" sz="1200" dirty="0" smtClean="0"/>
              <a:t>Изложены </a:t>
            </a:r>
            <a:r>
              <a:rPr lang="ru-RU" sz="1200" dirty="0"/>
              <a:t>принципы оказания первой медицинской и доврачебной помощи пострадавшим при чрезвычайных ситуациях и больным с неотложными состояниями в повседневной жизни, ухода за тяжелобольными. Описана техника выполнения простых медицинских манипуляций, необходимых для оказания первой доврачебной помощи.</a:t>
            </a:r>
          </a:p>
        </p:txBody>
      </p:sp>
    </p:spTree>
    <p:extLst>
      <p:ext uri="{BB962C8B-B14F-4D97-AF65-F5344CB8AC3E}">
        <p14:creationId xmlns:p14="http://schemas.microsoft.com/office/powerpoint/2010/main" val="21984189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088232"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286000" y="116632"/>
            <a:ext cx="6750496" cy="3046988"/>
          </a:xfrm>
          <a:prstGeom prst="rect">
            <a:avLst/>
          </a:prstGeom>
        </p:spPr>
        <p:txBody>
          <a:bodyPr wrap="square">
            <a:spAutoFit/>
          </a:bodyPr>
          <a:lstStyle/>
          <a:p>
            <a:pPr algn="just"/>
            <a:r>
              <a:rPr lang="ru-RU" sz="1200" b="1" dirty="0"/>
              <a:t>Тобулток Г. Д.</a:t>
            </a:r>
            <a:r>
              <a:rPr lang="ru-RU" sz="1200" dirty="0"/>
              <a:t> </a:t>
            </a:r>
            <a:r>
              <a:rPr lang="ru-RU" sz="1200" b="1" dirty="0"/>
              <a:t>Оказание неотложной помощи в терапии : учебное пособие / Г. Д. Тобулток, Н. А. Иванова. — Москва : ФОРУМ : ИНФРА-М, 2022. — 400 с. — (Среднее профессиональное образование). </a:t>
            </a:r>
            <a:endParaRPr lang="ru-RU" sz="1200" b="1" dirty="0" smtClean="0"/>
          </a:p>
          <a:p>
            <a:pPr algn="just"/>
            <a:endParaRPr lang="ru-RU" sz="1200" dirty="0"/>
          </a:p>
          <a:p>
            <a:pPr algn="just"/>
            <a:r>
              <a:rPr lang="ru-RU" sz="1200" dirty="0"/>
              <a:t>Учебное пособие посвящено неотложным состояниям в терапии. В нем четко сформулированы тактические действия фельдшера при оказании неотложной помощи не только в условиях СС и НМП, но и на ФАП. Раздел 1 включает описание неотложных состояний, наиболее часто встречающихся на практике и поэтому имеющих важное профессиональное значение. Раздел 2 содержит дифференциально-диагностические таблицы по основным неотложным состояниям в терапии. Раздел 3 содержит сведения по лекарственным средствам, наиболее часто употребляемым при неотложных состояниях в терапии. Раздел 4 содержит материалы для самоподготовки и самоконтроля студентов: задачи и тестовые задания с эталонами ответов, которые помогут процессу освоения профессиональных компетенций при внеаудиторной и аудиторной самостоятельной работе и дадут возможность провести самокоррекцию. </a:t>
            </a:r>
            <a:endParaRPr lang="ru-RU" sz="1200" dirty="0"/>
          </a:p>
        </p:txBody>
      </p:sp>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33" y="3501008"/>
            <a:ext cx="2139503" cy="3187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86000" y="3501008"/>
            <a:ext cx="6750496" cy="1569660"/>
          </a:xfrm>
          <a:prstGeom prst="rect">
            <a:avLst/>
          </a:prstGeom>
        </p:spPr>
        <p:txBody>
          <a:bodyPr wrap="square">
            <a:spAutoFit/>
          </a:bodyPr>
          <a:lstStyle/>
          <a:p>
            <a:pPr algn="just"/>
            <a:r>
              <a:rPr lang="ru-RU" sz="1200" b="1" dirty="0"/>
              <a:t>Кулигин А. В.</a:t>
            </a:r>
            <a:r>
              <a:rPr lang="ru-RU" sz="1200" dirty="0"/>
              <a:t> </a:t>
            </a:r>
            <a:r>
              <a:rPr lang="ru-RU" sz="1200" b="1" dirty="0"/>
              <a:t>Основы первой помощи и ухода за больными : учебное пособие / А. В. Кулигин, Е. П. Матвеева, Д. И. Нестерова, А. П. Ададимова. — Москва : КноРус, 2023. — 296 с. — (Среднее профессиональное образование). </a:t>
            </a:r>
            <a:endParaRPr lang="ru-RU" sz="1200" b="1" dirty="0" smtClean="0"/>
          </a:p>
          <a:p>
            <a:pPr algn="just"/>
            <a:endParaRPr lang="ru-RU" sz="1200" dirty="0"/>
          </a:p>
          <a:p>
            <a:pPr algn="just"/>
            <a:r>
              <a:rPr lang="ru-RU" sz="1200" dirty="0"/>
              <a:t>Освещены проблемы оказания первой помощи и основ ухода за больными. Подробно излагаются и иллюстрируются мероприятия по оказанию первой помощи при кровотечениях, ранениях, переломах, повреждениях внутренних органов, ожогах, отморожениях, поражении электрическим током и </a:t>
            </a:r>
            <a:r>
              <a:rPr lang="ru-RU" sz="1200" dirty="0" smtClean="0"/>
              <a:t>т.д</a:t>
            </a:r>
            <a:r>
              <a:rPr lang="ru-RU" sz="1200" dirty="0"/>
              <a:t>.</a:t>
            </a:r>
            <a:endParaRPr lang="ru-RU" sz="1200" dirty="0"/>
          </a:p>
        </p:txBody>
      </p:sp>
    </p:spTree>
    <p:extLst>
      <p:ext uri="{BB962C8B-B14F-4D97-AF65-F5344CB8AC3E}">
        <p14:creationId xmlns:p14="http://schemas.microsoft.com/office/powerpoint/2010/main" val="20623384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9475" t="4178" r="9355" b="5894"/>
          <a:stretch/>
        </p:blipFill>
        <p:spPr bwMode="auto">
          <a:xfrm>
            <a:off x="67769" y="-15305"/>
            <a:ext cx="2052147" cy="3553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187685" y="117443"/>
            <a:ext cx="6848812" cy="2492990"/>
          </a:xfrm>
          <a:prstGeom prst="rect">
            <a:avLst/>
          </a:prstGeom>
        </p:spPr>
        <p:txBody>
          <a:bodyPr wrap="square">
            <a:spAutoFit/>
          </a:bodyPr>
          <a:lstStyle/>
          <a:p>
            <a:pPr algn="just"/>
            <a:r>
              <a:rPr lang="ru-RU" sz="1200" b="1" dirty="0"/>
              <a:t>Основы сестринского дела</a:t>
            </a:r>
            <a:r>
              <a:rPr lang="ru-RU" sz="1200" dirty="0"/>
              <a:t> : </a:t>
            </a:r>
            <a:r>
              <a:rPr lang="ru-RU" sz="1200" b="1" dirty="0"/>
              <a:t>учебник и практикум для СПО / Г. И. Чуваков [и др.] ; под редакцией Г. И. Чувакова. — 3-е изд., перераб. и доп. — Москва : Издательство Юрайт, 2023. — 517 с. — (Профессиональное образование). </a:t>
            </a:r>
            <a:endParaRPr lang="ru-RU" sz="1200" b="1" dirty="0" smtClean="0"/>
          </a:p>
          <a:p>
            <a:pPr algn="just"/>
            <a:endParaRPr lang="ru-RU" sz="1200" dirty="0"/>
          </a:p>
          <a:p>
            <a:pPr algn="just"/>
            <a:r>
              <a:rPr lang="ru-RU" sz="1200" dirty="0"/>
              <a:t>В учебнике представлен материал по основам сестринского дела, рассчитанный как на аудиторную, так и на самостоятельную работу студентов высших медицинских образовательных учреждений. В каждой из тем определены объем знаний и умений студента, поставлены вопросы для работы с основной учебной и дополнительной литературой. Описаны основные практические манипуляции по уходу за больными различного профиля, в том числе при неотложных состояниях. В приложении представлен перечень навыков и умений, которыми должна владеть медицинская сестра, приведены справочный материал, задания и ситуационные задачи.</a:t>
            </a:r>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47" y="3429000"/>
            <a:ext cx="226695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284197" y="3538313"/>
            <a:ext cx="6752300" cy="2677656"/>
          </a:xfrm>
          <a:prstGeom prst="rect">
            <a:avLst/>
          </a:prstGeom>
        </p:spPr>
        <p:txBody>
          <a:bodyPr wrap="square">
            <a:spAutoFit/>
          </a:bodyPr>
          <a:lstStyle/>
          <a:p>
            <a:pPr algn="just"/>
            <a:r>
              <a:rPr lang="ru-RU" sz="1200" b="1" dirty="0"/>
              <a:t>Корячкин В. А.  Диагностическая деятельность : учебник для СПО / В. А. Корячкин, В. Л. Эмануэль, В. И. Страшнов. — 2-е изд., испр. и доп. — Москва : Издательство Юрайт, 2023. — 507 с. — (Профессиональное образование</a:t>
            </a:r>
            <a:r>
              <a:rPr lang="ru-RU" sz="1200" b="1" dirty="0" smtClean="0"/>
              <a:t>).</a:t>
            </a:r>
          </a:p>
          <a:p>
            <a:pPr algn="just"/>
            <a:endParaRPr lang="ru-RU" sz="1200" dirty="0"/>
          </a:p>
          <a:p>
            <a:pPr algn="just"/>
            <a:r>
              <a:rPr lang="ru-RU" sz="1200" dirty="0"/>
              <a:t>В учебнике приведены теоретические основы клинико-лабораторной диагностики, краткие сведения об ее основах по тестам, используемым в анестезиологии и интенсивной терапии при обследовании и лечении больных. Описано дифференциально-диагностическое значение показателей центральной нервной системы, дыхательной системы, системы кровообращения, гемостаза, мочевыделительной системы с перечислением клинических состояний, при которых их значения могут изменяться. Приводятся примеры расчетов некоторых показателей. Отдельная глава посвящена основам доказательной медицины, широко используемой в научных и клинических исследованиях. Издание содержит большое количество иллюстративного материала.</a:t>
            </a:r>
            <a:endParaRPr lang="ru-RU" sz="1200" dirty="0"/>
          </a:p>
        </p:txBody>
      </p:sp>
    </p:spTree>
    <p:extLst>
      <p:ext uri="{BB962C8B-B14F-4D97-AF65-F5344CB8AC3E}">
        <p14:creationId xmlns:p14="http://schemas.microsoft.com/office/powerpoint/2010/main" val="2015480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108000"/>
            <a:ext cx="2160240" cy="3104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39752" y="90828"/>
            <a:ext cx="6696744" cy="1569660"/>
          </a:xfrm>
          <a:prstGeom prst="rect">
            <a:avLst/>
          </a:prstGeom>
        </p:spPr>
        <p:txBody>
          <a:bodyPr wrap="square">
            <a:spAutoFit/>
          </a:bodyPr>
          <a:lstStyle/>
          <a:p>
            <a:pPr algn="just"/>
            <a:r>
              <a:rPr lang="ru-RU" sz="1200" b="1" dirty="0"/>
              <a:t>Вайнер Э. Н.</a:t>
            </a:r>
            <a:r>
              <a:rPr lang="ru-RU" sz="1200" dirty="0"/>
              <a:t> </a:t>
            </a:r>
            <a:r>
              <a:rPr lang="ru-RU" sz="1200" b="1" dirty="0"/>
              <a:t>Основы медицинских знаний и здорового образа жизни : </a:t>
            </a:r>
            <a:r>
              <a:rPr lang="ru-RU" sz="1200" b="1" dirty="0" smtClean="0"/>
              <a:t>учебник для СПО </a:t>
            </a:r>
            <a:r>
              <a:rPr lang="ru-RU" sz="1200" b="1" dirty="0"/>
              <a:t>/ Э. Н. Вайнер. — Москва : КноРус, 2023. — 307 с. </a:t>
            </a:r>
            <a:endParaRPr lang="ru-RU" sz="1200" b="1" dirty="0" smtClean="0"/>
          </a:p>
          <a:p>
            <a:pPr algn="just"/>
            <a:endParaRPr lang="ru-RU" sz="1200" dirty="0"/>
          </a:p>
          <a:p>
            <a:pPr algn="just"/>
            <a:r>
              <a:rPr lang="ru-RU" sz="1200" dirty="0"/>
              <a:t>Цель данного учебника — сформировать представление о здоровье человека, его оценке и факторах риска, дать знание по оказанию первой помощи при различных состояниях и несчастных случаях и уходу за больными. Также в издании представлена информация об инфекционных заболеваниях и аддиктивном поведении среди молодежи.</a:t>
            </a: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994" y="3356992"/>
            <a:ext cx="2132751"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339752" y="3400049"/>
            <a:ext cx="6696744" cy="1754326"/>
          </a:xfrm>
          <a:prstGeom prst="rect">
            <a:avLst/>
          </a:prstGeom>
        </p:spPr>
        <p:txBody>
          <a:bodyPr wrap="square">
            <a:spAutoFit/>
          </a:bodyPr>
          <a:lstStyle/>
          <a:p>
            <a:pPr algn="just"/>
            <a:r>
              <a:rPr lang="ru-RU" sz="1200" b="1" dirty="0"/>
              <a:t>Айзман Р. И.</a:t>
            </a:r>
            <a:r>
              <a:rPr lang="ru-RU" sz="1200" dirty="0"/>
              <a:t> </a:t>
            </a:r>
            <a:r>
              <a:rPr lang="ru-RU" sz="1200" b="1" dirty="0"/>
              <a:t>Основы медицинских знаний : учебное пособие / Р. И. Айзман, И. В. Омельченко. — Москва : КноРус, 2024. — 243 с. — (Среднее профессиональное образование</a:t>
            </a:r>
            <a:r>
              <a:rPr lang="ru-RU" sz="1200" b="1" dirty="0" smtClean="0"/>
              <a:t>).</a:t>
            </a:r>
          </a:p>
          <a:p>
            <a:pPr algn="just"/>
            <a:endParaRPr lang="ru-RU" sz="1200" dirty="0"/>
          </a:p>
          <a:p>
            <a:pPr algn="just"/>
            <a:r>
              <a:rPr lang="ru-RU" sz="1200" dirty="0"/>
              <a:t>Рассмотрены правила оказания первой помощи в различных ситуациях, основы микробиологии, иммунологии, профилактики и лечения инфекционных заболеваний, принципы формирования здоровья (гигиена, рациональный режим дня и питания, самоконтроль при физических нагрузках) и др. Содержит вопросы и тестовые задания для контроля знаний, словарь понятий и терминов.</a:t>
            </a:r>
            <a:endParaRPr lang="ru-RU" sz="1200" dirty="0"/>
          </a:p>
        </p:txBody>
      </p:sp>
    </p:spTree>
    <p:extLst>
      <p:ext uri="{BB962C8B-B14F-4D97-AF65-F5344CB8AC3E}">
        <p14:creationId xmlns:p14="http://schemas.microsoft.com/office/powerpoint/2010/main" val="38357257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71400"/>
            <a:ext cx="2520279" cy="37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195737" y="188640"/>
            <a:ext cx="6840760" cy="2308324"/>
          </a:xfrm>
          <a:prstGeom prst="rect">
            <a:avLst/>
          </a:prstGeom>
        </p:spPr>
        <p:txBody>
          <a:bodyPr wrap="square">
            <a:spAutoFit/>
          </a:bodyPr>
          <a:lstStyle/>
          <a:p>
            <a:pPr algn="just"/>
            <a:r>
              <a:rPr lang="ru-RU" sz="1200" b="1" dirty="0"/>
              <a:t>Мисюк М. Н.</a:t>
            </a:r>
            <a:r>
              <a:rPr lang="ru-RU" sz="1200" dirty="0"/>
              <a:t>  </a:t>
            </a:r>
            <a:r>
              <a:rPr lang="ru-RU" sz="1200" b="1" dirty="0"/>
              <a:t>Основы медицинских знаний : учебник и практикум для СПО / М. Н. Мисюк. — 3-е изд., перераб. и доп. — Москва : Издательство Юрайт, 2023. — 499 с. — (Профессиональное образование</a:t>
            </a:r>
            <a:r>
              <a:rPr lang="ru-RU" sz="1200" b="1" dirty="0" smtClean="0"/>
              <a:t>).</a:t>
            </a:r>
          </a:p>
          <a:p>
            <a:pPr algn="just"/>
            <a:endParaRPr lang="ru-RU" sz="1200" dirty="0"/>
          </a:p>
          <a:p>
            <a:pPr algn="just"/>
            <a:r>
              <a:rPr lang="ru-RU" sz="1200" dirty="0"/>
              <a:t>В курсе освещаются теоретические основы, причины возникновения и развития основных заболеваний человека, их современная классификация, подходы к лечению и способы профилактики. Рассматриваются медико-гигиенические аспекты здорового образа жизни. Особое внимание уделяется комплексу профилактических мер по нераспространению инфекций в детском коллективе, предупреждению детского травматизма и других неотложных состояний и заболеваний с целью сохранения и укрепления здоровья подрастающего поколения. </a:t>
            </a:r>
          </a:p>
        </p:txBody>
      </p:sp>
    </p:spTree>
    <p:extLst>
      <p:ext uri="{BB962C8B-B14F-4D97-AF65-F5344CB8AC3E}">
        <p14:creationId xmlns:p14="http://schemas.microsoft.com/office/powerpoint/2010/main" val="103617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2" y="0"/>
            <a:ext cx="226695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252750" y="116632"/>
            <a:ext cx="6783745" cy="2677656"/>
          </a:xfrm>
          <a:prstGeom prst="rect">
            <a:avLst/>
          </a:prstGeom>
        </p:spPr>
        <p:txBody>
          <a:bodyPr wrap="square">
            <a:spAutoFit/>
          </a:bodyPr>
          <a:lstStyle/>
          <a:p>
            <a:pPr algn="just"/>
            <a:r>
              <a:rPr lang="ru-RU" sz="1200" b="1" dirty="0"/>
              <a:t>Цехмистренко Т. А.</a:t>
            </a:r>
            <a:r>
              <a:rPr lang="ru-RU" sz="1200" dirty="0"/>
              <a:t>  </a:t>
            </a:r>
            <a:r>
              <a:rPr lang="ru-RU" sz="1200" b="1" dirty="0"/>
              <a:t>Анатомия человека : учебник и практикум для СПО / Т. А. Цехмистренко, Д. К. Обухов. — 2-е изд., перераб. и доп. — Москва : Издательство Юрайт, 2023. — 287 с. — (Профессиональное образование). </a:t>
            </a:r>
            <a:endParaRPr lang="ru-RU" sz="1200" b="1" dirty="0" smtClean="0"/>
          </a:p>
          <a:p>
            <a:pPr algn="just"/>
            <a:endParaRPr lang="ru-RU" sz="1200" dirty="0"/>
          </a:p>
          <a:p>
            <a:pPr algn="just"/>
            <a:r>
              <a:rPr lang="ru-RU" sz="1200" dirty="0"/>
              <a:t>В учебнике рассматриваются вопросы общей и системной анатомии человека, включая развитие и строение опорно-двигательного аппарата, пищеварительной, дыхательной, мочевой и половых систем. Особое внимание уделено изложению общих принципов и особенностей структурно-функциональной организации интегративных систем организма (сердечно-сосудистой, эндокринной, лимфоидной, нервной), органов чувств. Учебник содержит традиционные и оригинальные схемы и рисунки, облегчающие восприятие текста. Анатомические термины приведены с учетом рекомендаций Международной анатомической номенклатуры, принятой Федеративным комитетом по анатомической терминологии (FCAT, 1998). </a:t>
            </a:r>
          </a:p>
        </p:txBody>
      </p:sp>
      <p:sp>
        <p:nvSpPr>
          <p:cNvPr id="3" name="Прямоугольник 2"/>
          <p:cNvSpPr/>
          <p:nvPr/>
        </p:nvSpPr>
        <p:spPr>
          <a:xfrm>
            <a:off x="2264447" y="3717032"/>
            <a:ext cx="6754469" cy="2492990"/>
          </a:xfrm>
          <a:prstGeom prst="rect">
            <a:avLst/>
          </a:prstGeom>
        </p:spPr>
        <p:txBody>
          <a:bodyPr wrap="square">
            <a:spAutoFit/>
          </a:bodyPr>
          <a:lstStyle/>
          <a:p>
            <a:pPr algn="just"/>
            <a:r>
              <a:rPr lang="ru-RU" sz="1200" b="1" dirty="0"/>
              <a:t>Замараев В. А</a:t>
            </a:r>
            <a:r>
              <a:rPr lang="ru-RU" sz="1200" dirty="0"/>
              <a:t>.  </a:t>
            </a:r>
            <a:r>
              <a:rPr lang="ru-RU" sz="1200" b="1" dirty="0"/>
              <a:t>Анатомия : учебное пособие для СПО / В. А. Замараев. — 2-е изд., испр. и доп. — Москва : Издательство Юрайт, 2020. — 268 с. — (Профессиональное образование). </a:t>
            </a:r>
            <a:endParaRPr lang="ru-RU" sz="1200" b="1" dirty="0" smtClean="0"/>
          </a:p>
          <a:p>
            <a:pPr algn="just"/>
            <a:endParaRPr lang="ru-RU" sz="1200" b="1" dirty="0"/>
          </a:p>
          <a:p>
            <a:pPr algn="just"/>
            <a:r>
              <a:rPr lang="ru-RU" sz="1200" dirty="0"/>
              <a:t>В книге обобщен педагогический опыт профессиональной деятельности автора по совершенствованию содержательной основы дисциплины анатомия человека. Учебное пособие посвящено теоретической и функциональной анатомии опорно-двигательного аппарата. В нем представлены общетеоретические данные о теле человека и его строении, современные системные анатомические данные по опорно-двигательному аппарату, анатомии внутренних органов, организму человека как единого целого. Дидактические основы познавательной деятельности учащихся представлены методическими рекомендациями по самостоятельной работе.</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99" y="3347155"/>
            <a:ext cx="226695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044119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2492896"/>
            <a:ext cx="8496944" cy="1754326"/>
          </a:xfrm>
          <a:prstGeom prst="rect">
            <a:avLst/>
          </a:prstGeom>
        </p:spPr>
        <p:txBody>
          <a:bodyPr wrap="square">
            <a:spAutoFit/>
          </a:bodyPr>
          <a:lstStyle/>
          <a:p>
            <a:pPr algn="ctr"/>
            <a:r>
              <a:rPr lang="ru-RU" sz="3600" b="1" dirty="0"/>
              <a:t>ПМ.06 ОСУЩЕСТВЛЕНИЕ ОРГАНИЗАЦИОННО-АНАЛИТИЧЕСКОЙ ДЕЯТЕЛЬНОСТИ</a:t>
            </a:r>
            <a:endParaRPr lang="ru-RU" sz="3600" dirty="0"/>
          </a:p>
        </p:txBody>
      </p:sp>
    </p:spTree>
    <p:extLst>
      <p:ext uri="{BB962C8B-B14F-4D97-AF65-F5344CB8AC3E}">
        <p14:creationId xmlns:p14="http://schemas.microsoft.com/office/powerpoint/2010/main" val="7783736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114" y="3473624"/>
            <a:ext cx="2142630"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267744" y="116632"/>
            <a:ext cx="6768752" cy="2123658"/>
          </a:xfrm>
          <a:prstGeom prst="rect">
            <a:avLst/>
          </a:prstGeom>
        </p:spPr>
        <p:txBody>
          <a:bodyPr wrap="square">
            <a:spAutoFit/>
          </a:bodyPr>
          <a:lstStyle/>
          <a:p>
            <a:pPr algn="just"/>
            <a:r>
              <a:rPr lang="ru-RU" sz="1200" b="1" dirty="0"/>
              <a:t>Общественное здоровье и здравоохранение</a:t>
            </a:r>
            <a:r>
              <a:rPr lang="ru-RU" sz="1200" dirty="0"/>
              <a:t> </a:t>
            </a:r>
            <a:r>
              <a:rPr lang="ru-RU" sz="1200" b="1" dirty="0"/>
              <a:t>: учебник / Н</a:t>
            </a:r>
            <a:r>
              <a:rPr lang="ru-RU" sz="1200" b="1" dirty="0" smtClean="0"/>
              <a:t>. М</a:t>
            </a:r>
            <a:r>
              <a:rPr lang="ru-RU" sz="1200" b="1" dirty="0"/>
              <a:t>. Агарков, С</a:t>
            </a:r>
            <a:r>
              <a:rPr lang="ru-RU" sz="1200" b="1" dirty="0" smtClean="0"/>
              <a:t>. Н</a:t>
            </a:r>
            <a:r>
              <a:rPr lang="ru-RU" sz="1200" b="1" dirty="0"/>
              <a:t>. Гонтарев, Н</a:t>
            </a:r>
            <a:r>
              <a:rPr lang="ru-RU" sz="1200" b="1" dirty="0" smtClean="0"/>
              <a:t>. Н</a:t>
            </a:r>
            <a:r>
              <a:rPr lang="ru-RU" sz="1200" b="1" dirty="0"/>
              <a:t>. Зубарева, В</a:t>
            </a:r>
            <a:r>
              <a:rPr lang="ru-RU" sz="1200" b="1" dirty="0" smtClean="0"/>
              <a:t>. Ф</a:t>
            </a:r>
            <a:r>
              <a:rPr lang="ru-RU" sz="1200" b="1" dirty="0"/>
              <a:t>. Куликовский, Д</a:t>
            </a:r>
            <a:r>
              <a:rPr lang="ru-RU" sz="1200" b="1" dirty="0" smtClean="0"/>
              <a:t>. И</a:t>
            </a:r>
            <a:r>
              <a:rPr lang="ru-RU" sz="1200" b="1" dirty="0"/>
              <a:t>. Кича. — Москва : ИНФРА-М, 2023. — 560 с. </a:t>
            </a:r>
            <a:endParaRPr lang="ru-RU" sz="1200" b="1" dirty="0" smtClean="0"/>
          </a:p>
          <a:p>
            <a:pPr algn="just"/>
            <a:endParaRPr lang="ru-RU" sz="1200" dirty="0"/>
          </a:p>
          <a:p>
            <a:pPr algn="just"/>
            <a:r>
              <a:rPr lang="ru-RU" sz="1200" dirty="0" smtClean="0"/>
              <a:t>Учебник </a:t>
            </a:r>
            <a:r>
              <a:rPr lang="ru-RU" sz="1200" dirty="0"/>
              <a:t>разработан в соответствии с программой по учебной дисциплине «Общественное здоровье и здравоохранение», утвержденной Министерством здравоохранения Российской Федерации. Включает современные знания в области общественного здоровья и здравоохранения. Дополнительно также включены лекции по экономике здравоохранения и автоматизированным системам управления в здравоохранении. Рассчитан на студентов и преподавателей медицинских университетов и факультетов, врачей различных специальностей.</a:t>
            </a:r>
            <a:endParaRPr lang="ru-RU" sz="1200" dirty="0"/>
          </a:p>
        </p:txBody>
      </p:sp>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83804"/>
            <a:ext cx="2088232"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39752" y="3473624"/>
            <a:ext cx="6696744" cy="1938992"/>
          </a:xfrm>
          <a:prstGeom prst="rect">
            <a:avLst/>
          </a:prstGeom>
        </p:spPr>
        <p:txBody>
          <a:bodyPr wrap="square">
            <a:spAutoFit/>
          </a:bodyPr>
          <a:lstStyle/>
          <a:p>
            <a:pPr algn="just"/>
            <a:r>
              <a:rPr lang="ru-RU" sz="1200" b="1" dirty="0"/>
              <a:t>Общественное здоровье и здравоохранение : учебник / Н. М. Агарков, О. Л. Фабрикантов, С. И. Николашин [и др.] ; под общ. ред. Н. М. Агаркова. — Москва : КноРус, 2022. — 623 с</a:t>
            </a:r>
            <a:r>
              <a:rPr lang="ru-RU" sz="1200" b="1" dirty="0" smtClean="0"/>
              <a:t>.</a:t>
            </a:r>
          </a:p>
          <a:p>
            <a:pPr algn="just"/>
            <a:endParaRPr lang="ru-RU" sz="1200" dirty="0"/>
          </a:p>
          <a:p>
            <a:pPr algn="just"/>
            <a:r>
              <a:rPr lang="ru-RU" sz="1200" dirty="0"/>
              <a:t>Разработан в соответствии с программой по учебной дисциплине «Общественное здоровье и здравоохранение», утвержденной Министерством здравоохранения РФ. Включает в себя современные знания в области общественного здоровья и здравоохранения. Дополнительно содержит лекции по экономике здравоохранения и автоматизированным системам управления в здравоохранении.</a:t>
            </a:r>
            <a:endParaRPr lang="ru-RU" sz="1200" dirty="0"/>
          </a:p>
        </p:txBody>
      </p:sp>
    </p:spTree>
    <p:extLst>
      <p:ext uri="{BB962C8B-B14F-4D97-AF65-F5344CB8AC3E}">
        <p14:creationId xmlns:p14="http://schemas.microsoft.com/office/powerpoint/2010/main" val="3013403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132" y="3573016"/>
            <a:ext cx="2263482" cy="3195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83768" y="3573016"/>
            <a:ext cx="6517581" cy="1754326"/>
          </a:xfrm>
          <a:prstGeom prst="rect">
            <a:avLst/>
          </a:prstGeom>
        </p:spPr>
        <p:txBody>
          <a:bodyPr wrap="square">
            <a:spAutoFit/>
          </a:bodyPr>
          <a:lstStyle/>
          <a:p>
            <a:pPr algn="just"/>
            <a:r>
              <a:rPr lang="ru-RU" sz="1200" b="1" dirty="0"/>
              <a:t>Общественное здоровье и здравоохранение. Т. 2 : учебное пособие для студентов медицинских колледжей / </a:t>
            </a:r>
            <a:r>
              <a:rPr lang="ru-RU" sz="1200" b="1" dirty="0" smtClean="0"/>
              <a:t>ред. </a:t>
            </a:r>
            <a:r>
              <a:rPr lang="ru-RU" sz="1200" b="1" dirty="0" smtClean="0"/>
              <a:t>К</a:t>
            </a:r>
            <a:r>
              <a:rPr lang="ru-RU" sz="1200" b="1" dirty="0"/>
              <a:t>. Р. </a:t>
            </a:r>
            <a:r>
              <a:rPr lang="ru-RU" sz="1200" b="1" dirty="0" err="1" smtClean="0"/>
              <a:t>Амлаев</a:t>
            </a:r>
            <a:r>
              <a:rPr lang="ru-RU" sz="1200" b="1" dirty="0" smtClean="0"/>
              <a:t>. </a:t>
            </a:r>
            <a:r>
              <a:rPr lang="ru-RU" sz="1200" b="1" dirty="0"/>
              <a:t>—  Ставрополь : Изд-во СтГМУ, 2020. —  224 с. </a:t>
            </a:r>
            <a:endParaRPr lang="ru-RU" sz="1200" b="1" dirty="0" smtClean="0"/>
          </a:p>
          <a:p>
            <a:pPr algn="just"/>
            <a:endParaRPr lang="ru-RU" sz="1200" dirty="0"/>
          </a:p>
          <a:p>
            <a:pPr algn="just"/>
            <a:r>
              <a:rPr lang="ru-RU" sz="1200" dirty="0" smtClean="0"/>
              <a:t>Содержит </a:t>
            </a:r>
            <a:r>
              <a:rPr lang="ru-RU" sz="1200" dirty="0"/>
              <a:t>основные положения, необходимые для обучения дисциплине, отличается логичностью и последовательностью изложения материала. При составлении учебного пособия использованы новейшие приказы, постановления и другие нормативные акты, регламентирующие работу среднего медицинского персонала и деятельность медицинских организаций. </a:t>
            </a: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132" y="116632"/>
            <a:ext cx="2263482" cy="3256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483767" y="116632"/>
            <a:ext cx="6517581" cy="1754326"/>
          </a:xfrm>
          <a:prstGeom prst="rect">
            <a:avLst/>
          </a:prstGeom>
        </p:spPr>
        <p:txBody>
          <a:bodyPr wrap="square">
            <a:spAutoFit/>
          </a:bodyPr>
          <a:lstStyle/>
          <a:p>
            <a:pPr algn="just"/>
            <a:r>
              <a:rPr lang="ru-RU" sz="1200" b="1" dirty="0"/>
              <a:t>Общественное здоровье и здравоохранение. Т</a:t>
            </a:r>
            <a:r>
              <a:rPr lang="ru-RU" sz="1200" b="1" dirty="0" smtClean="0"/>
              <a:t>. 1 </a:t>
            </a:r>
            <a:r>
              <a:rPr lang="ru-RU" sz="1200" b="1" dirty="0"/>
              <a:t>: учебное пособие для студентов медицинских колледжей : в 2 томах / под редакцией К. Р. Амлаева. — Ставрополь : СтГМУ,  2020. — 228 с. </a:t>
            </a:r>
            <a:endParaRPr lang="ru-RU" sz="1200" b="1" dirty="0" smtClean="0"/>
          </a:p>
          <a:p>
            <a:pPr algn="just"/>
            <a:endParaRPr lang="ru-RU" sz="1200" dirty="0"/>
          </a:p>
          <a:p>
            <a:pPr algn="just"/>
            <a:r>
              <a:rPr lang="ru-RU" sz="1200" dirty="0"/>
              <a:t>Содержит основные положения, необходимые для обучения дисциплине, отличается логичностью и последовательностью изложения материала. При составлении учебного пособия использованы новейшие приказы, постановления и другие нормативные акты, регламентирующие работу среднего медицинского персонала и деятельность медицинских организаций.</a:t>
            </a:r>
          </a:p>
        </p:txBody>
      </p:sp>
    </p:spTree>
    <p:extLst>
      <p:ext uri="{BB962C8B-B14F-4D97-AF65-F5344CB8AC3E}">
        <p14:creationId xmlns:p14="http://schemas.microsoft.com/office/powerpoint/2010/main" val="18607633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279650" cy="307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87154" y="116632"/>
            <a:ext cx="6649342" cy="1754326"/>
          </a:xfrm>
          <a:prstGeom prst="rect">
            <a:avLst/>
          </a:prstGeom>
        </p:spPr>
        <p:txBody>
          <a:bodyPr wrap="square">
            <a:spAutoFit/>
          </a:bodyPr>
          <a:lstStyle/>
          <a:p>
            <a:pPr algn="just"/>
            <a:r>
              <a:rPr lang="ru-RU" sz="1200" b="1" dirty="0"/>
              <a:t>Москвичева М. Г.</a:t>
            </a:r>
            <a:r>
              <a:rPr lang="ru-RU" sz="1200" dirty="0"/>
              <a:t> </a:t>
            </a:r>
            <a:r>
              <a:rPr lang="ru-RU" sz="1200" b="1" dirty="0"/>
              <a:t>Основы организации внутреннего контроля качества и безопасности медицинской деятельности в медицинской организации : учебное пособие / М. Г. Москвичева, Е.С. Щепилина. — Челябинск : Изд-ва ЮУГМУ, 2022</a:t>
            </a:r>
            <a:r>
              <a:rPr lang="ru-RU" sz="1200" b="1" dirty="0" smtClean="0"/>
              <a:t>. </a:t>
            </a:r>
            <a:r>
              <a:rPr lang="ru-RU" sz="1200" b="1" dirty="0"/>
              <a:t>—</a:t>
            </a:r>
            <a:r>
              <a:rPr lang="ru-RU" sz="1200" b="1" dirty="0" smtClean="0"/>
              <a:t> </a:t>
            </a:r>
            <a:r>
              <a:rPr lang="ru-RU" sz="1200" b="1" dirty="0"/>
              <a:t>135 с. </a:t>
            </a:r>
            <a:endParaRPr lang="ru-RU" sz="1200" b="1" dirty="0" smtClean="0"/>
          </a:p>
          <a:p>
            <a:pPr algn="just"/>
            <a:endParaRPr lang="ru-RU" sz="1200" dirty="0"/>
          </a:p>
          <a:p>
            <a:pPr algn="just"/>
            <a:r>
              <a:rPr lang="ru-RU" sz="1200" dirty="0"/>
              <a:t>Положения о порядке организации и проведения внутреннего контроля качества и безопасности медицинской деятельности и организации работы по проведению внутреннего контроля качества и безопасности медицинской деятельности в медицинской организации</a:t>
            </a:r>
            <a:endParaRPr lang="ru-RU" sz="1200" dirty="0"/>
          </a:p>
        </p:txBody>
      </p:sp>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40" y="3356992"/>
            <a:ext cx="2320840" cy="3481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83768" y="3390424"/>
            <a:ext cx="6552728" cy="1569660"/>
          </a:xfrm>
          <a:prstGeom prst="rect">
            <a:avLst/>
          </a:prstGeom>
        </p:spPr>
        <p:txBody>
          <a:bodyPr wrap="square">
            <a:spAutoFit/>
          </a:bodyPr>
          <a:lstStyle/>
          <a:p>
            <a:pPr algn="just"/>
            <a:r>
              <a:rPr lang="ru-RU" sz="1200" b="1" dirty="0"/>
              <a:t>Казначевская Г. Б.</a:t>
            </a:r>
            <a:r>
              <a:rPr lang="ru-RU" sz="1200" dirty="0"/>
              <a:t> </a:t>
            </a:r>
            <a:r>
              <a:rPr lang="ru-RU" sz="1200" b="1" dirty="0"/>
              <a:t>Менеджмент : учебник / Г. Б. Казначевская. — Москва : КноРус, 2023. — 240 с. — (Среднее профессиональное образование). </a:t>
            </a:r>
            <a:endParaRPr lang="ru-RU" sz="1200" b="1" dirty="0" smtClean="0"/>
          </a:p>
          <a:p>
            <a:pPr algn="just"/>
            <a:endParaRPr lang="ru-RU" sz="1200" b="1" dirty="0"/>
          </a:p>
          <a:p>
            <a:pPr algn="just"/>
            <a:r>
              <a:rPr lang="ru-RU" sz="1200" dirty="0"/>
              <a:t>Рациональная структура учебника способствует легкому усвоению учебного материала. Рассмотрены актуальные проблемы менеджмента, основное внимание уделено управленческим функциям, формальному и неформальному взаимодействию работников в организации, деловому и управленческому общению, вопросам самоменеджмента.</a:t>
            </a:r>
            <a:endParaRPr lang="ru-RU" sz="1200" dirty="0"/>
          </a:p>
        </p:txBody>
      </p:sp>
    </p:spTree>
    <p:extLst>
      <p:ext uri="{BB962C8B-B14F-4D97-AF65-F5344CB8AC3E}">
        <p14:creationId xmlns:p14="http://schemas.microsoft.com/office/powerpoint/2010/main" val="38636548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2088232" cy="2997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195736" y="197274"/>
            <a:ext cx="6912768" cy="1384995"/>
          </a:xfrm>
          <a:prstGeom prst="rect">
            <a:avLst/>
          </a:prstGeom>
        </p:spPr>
        <p:txBody>
          <a:bodyPr wrap="square">
            <a:spAutoFit/>
          </a:bodyPr>
          <a:lstStyle/>
          <a:p>
            <a:pPr algn="just"/>
            <a:r>
              <a:rPr lang="ru-RU" sz="1200" b="1" dirty="0"/>
              <a:t>Чернецкий В. Ю. Менеджмент в здравоохранении : учебное пособие / В. Ю. Чернецкий. — Донецк : ДОНАУИГС, 2019. — 205 с. </a:t>
            </a:r>
            <a:endParaRPr lang="ru-RU" sz="1200" b="1" dirty="0" smtClean="0"/>
          </a:p>
          <a:p>
            <a:pPr algn="just"/>
            <a:endParaRPr lang="ru-RU" sz="1200" dirty="0"/>
          </a:p>
          <a:p>
            <a:pPr algn="just"/>
            <a:r>
              <a:rPr lang="ru-RU" sz="1200" dirty="0"/>
              <a:t>Учебное пособие «Менеджмент в здравоохранении» предназначено для углубленного изучения и освоения теоретических вопросов, связанных с использованием и совершенствованием основных методов и механизмов управления в сфере здравоохранения. </a:t>
            </a:r>
            <a:endParaRPr lang="ru-RU" sz="1200" dirty="0"/>
          </a:p>
        </p:txBody>
      </p:sp>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28" y="3068960"/>
            <a:ext cx="2664296" cy="3952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86000" y="3284984"/>
            <a:ext cx="6750496" cy="3231654"/>
          </a:xfrm>
          <a:prstGeom prst="rect">
            <a:avLst/>
          </a:prstGeom>
        </p:spPr>
        <p:txBody>
          <a:bodyPr wrap="square">
            <a:spAutoFit/>
          </a:bodyPr>
          <a:lstStyle/>
          <a:p>
            <a:pPr algn="just"/>
            <a:r>
              <a:rPr lang="ru-RU" sz="1200" b="1" dirty="0"/>
              <a:t>Кузнецов И. Н.</a:t>
            </a:r>
            <a:r>
              <a:rPr lang="ru-RU" sz="1200" dirty="0"/>
              <a:t>  </a:t>
            </a:r>
            <a:r>
              <a:rPr lang="ru-RU" sz="1200" b="1" dirty="0"/>
              <a:t>Документационное обеспечение управления. Документооборот и делопроизводство : учебник и практикум для СПО / И. Н. Кузнецов. — 4-е изд., перераб. и доп. — Москва : Издательство Юрайт, 2023. — 545 с. — (Профессиональное образование). </a:t>
            </a:r>
            <a:endParaRPr lang="ru-RU" sz="1200" b="1" dirty="0" smtClean="0"/>
          </a:p>
          <a:p>
            <a:pPr algn="just"/>
            <a:endParaRPr lang="ru-RU" sz="1200" dirty="0"/>
          </a:p>
          <a:p>
            <a:pPr algn="just"/>
            <a:r>
              <a:rPr lang="ru-RU" sz="1200" dirty="0"/>
              <a:t>В курсе изложены правила документирования управленческой деятельности и принципы создания системы управления документами. Приведены образцы важнейших видов управленческой и кадровой документации. В издании содержатся сведения о нормативно-правовой и методической базе в области документационного обеспечения управления персоналом, даны основные понятия, локальные документы, регламентирующие управление персоналом организации в соответствии с трудовым законодательством Российской Федерации. Представлена информация, необходимая для подготовки служебных документов и ведения переписки, решения других вопросов, возникающих в повседневной работе. Особое внимание уделено правилам оформления служебных документов в соответствии с требованиями ГОСТ Р 7.0.97-2016. Каждая тема сопровождается вопросами и заданиями для самоконтроля. </a:t>
            </a:r>
            <a:endParaRPr lang="ru-RU" sz="1200" dirty="0"/>
          </a:p>
        </p:txBody>
      </p:sp>
    </p:spTree>
    <p:extLst>
      <p:ext uri="{BB962C8B-B14F-4D97-AF65-F5344CB8AC3E}">
        <p14:creationId xmlns:p14="http://schemas.microsoft.com/office/powerpoint/2010/main" val="4646874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33" y="165000"/>
            <a:ext cx="2187011" cy="3191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67545" y="165000"/>
            <a:ext cx="6768952" cy="1938992"/>
          </a:xfrm>
          <a:prstGeom prst="rect">
            <a:avLst/>
          </a:prstGeom>
        </p:spPr>
        <p:txBody>
          <a:bodyPr wrap="square">
            <a:spAutoFit/>
          </a:bodyPr>
          <a:lstStyle/>
          <a:p>
            <a:pPr algn="just"/>
            <a:r>
              <a:rPr lang="ru-RU" sz="1200" b="1" dirty="0"/>
              <a:t>Хрипунова А. А.</a:t>
            </a:r>
            <a:r>
              <a:rPr lang="ru-RU" sz="1200" dirty="0"/>
              <a:t> </a:t>
            </a:r>
            <a:r>
              <a:rPr lang="ru-RU" sz="1200" b="1" dirty="0"/>
              <a:t>Информационные технологии в медицине и здравоохранении : учебно-методическое пособие / А. А. Хрипунова, Е. В. Максименко. —  Ставрополь : Изд-во СтГМУ, 2021. —  88 с. </a:t>
            </a:r>
            <a:endParaRPr lang="ru-RU" sz="1200" b="1" dirty="0" smtClean="0"/>
          </a:p>
          <a:p>
            <a:pPr algn="just"/>
            <a:endParaRPr lang="ru-RU" sz="1200" dirty="0"/>
          </a:p>
          <a:p>
            <a:pPr algn="just"/>
            <a:r>
              <a:rPr lang="ru-RU" sz="1200" dirty="0"/>
              <a:t>В учебно-методическом пособии рассмотрены информационные системы, нашедшие применение в медицине и здравоохранении, особое внимание уделено вопросам организации, функциям и принципам работы автоматизированного рабочего места врача. Отражены роль компьютерных коммуникаций в медицине, вопросы информационной безопасности. В пособие включены вопросы для самоконтроля, а также справочная информация. </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33" y="3429000"/>
            <a:ext cx="2187012" cy="3301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339752" y="3445301"/>
            <a:ext cx="6696744" cy="1200329"/>
          </a:xfrm>
          <a:prstGeom prst="rect">
            <a:avLst/>
          </a:prstGeom>
        </p:spPr>
        <p:txBody>
          <a:bodyPr wrap="square">
            <a:spAutoFit/>
          </a:bodyPr>
          <a:lstStyle/>
          <a:p>
            <a:pPr algn="just"/>
            <a:r>
              <a:rPr lang="ru-RU" sz="1200" b="1" dirty="0"/>
              <a:t>Медицинские информационные системы</a:t>
            </a:r>
            <a:r>
              <a:rPr lang="ru-RU" sz="1200" dirty="0"/>
              <a:t> : </a:t>
            </a:r>
            <a:r>
              <a:rPr lang="ru-RU" sz="1200" b="1" dirty="0"/>
              <a:t>учебное пособие по направлению 31.00.00 Клиническая медицина / Т. Г. Авачева [и др.]. —  Рязань : ОТСиОП, 2019. —  134 с. </a:t>
            </a:r>
            <a:endParaRPr lang="ru-RU" sz="1200" b="1" dirty="0" smtClean="0"/>
          </a:p>
          <a:p>
            <a:pPr algn="just"/>
            <a:endParaRPr lang="ru-RU" sz="1200" dirty="0"/>
          </a:p>
          <a:p>
            <a:pPr algn="just"/>
            <a:r>
              <a:rPr lang="ru-RU" sz="1200" dirty="0"/>
              <a:t>Учебное пособие предназначено для изучения дисциплины «Медицинские информационные системы</a:t>
            </a:r>
            <a:r>
              <a:rPr lang="ru-RU" sz="1200" dirty="0" smtClean="0"/>
              <a:t>».</a:t>
            </a:r>
            <a:endParaRPr lang="ru-RU" sz="1200" dirty="0"/>
          </a:p>
        </p:txBody>
      </p:sp>
    </p:spTree>
    <p:extLst>
      <p:ext uri="{BB962C8B-B14F-4D97-AF65-F5344CB8AC3E}">
        <p14:creationId xmlns:p14="http://schemas.microsoft.com/office/powerpoint/2010/main" val="385055355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31" y="116632"/>
            <a:ext cx="2160241"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67745" y="116632"/>
            <a:ext cx="6768751" cy="2492990"/>
          </a:xfrm>
          <a:prstGeom prst="rect">
            <a:avLst/>
          </a:prstGeom>
        </p:spPr>
        <p:txBody>
          <a:bodyPr wrap="square">
            <a:spAutoFit/>
          </a:bodyPr>
          <a:lstStyle/>
          <a:p>
            <a:pPr algn="just"/>
            <a:r>
              <a:rPr lang="ru-RU" sz="1200" b="1" dirty="0"/>
              <a:t>Максименко Е. В.</a:t>
            </a:r>
            <a:r>
              <a:rPr lang="ru-RU" sz="1200" dirty="0"/>
              <a:t> </a:t>
            </a:r>
            <a:r>
              <a:rPr lang="ru-RU" sz="1200" b="1" dirty="0"/>
              <a:t>Аппаратные и программные средства обработки медицинской информации : учебно-методическое пособие / Е.В. Максименко, А.А. Хрипунова. </a:t>
            </a:r>
            <a:r>
              <a:rPr lang="ru-RU" sz="1200" b="1" dirty="0" smtClean="0"/>
              <a:t> —  </a:t>
            </a:r>
            <a:r>
              <a:rPr lang="ru-RU" sz="1200" b="1" dirty="0"/>
              <a:t>Ставрополь : Изд-во СтГМУ, 2020. —  104 с. </a:t>
            </a:r>
            <a:endParaRPr lang="ru-RU" sz="1200" b="1" dirty="0" smtClean="0"/>
          </a:p>
          <a:p>
            <a:pPr algn="just"/>
            <a:endParaRPr lang="ru-RU" sz="1200" dirty="0" smtClean="0"/>
          </a:p>
          <a:p>
            <a:pPr algn="just"/>
            <a:r>
              <a:rPr lang="ru-RU" sz="1200" dirty="0"/>
              <a:t>Учебно-методическое пособие составлено в соответствии с рабочей программой по дисциплине «Медицинская информатика». В издании вводятся основные понятия информатики, формируется общее представление о назначении и принципах работы персонального компьютера, информационно-телекоммуникационных сетях и информационной безопасности. Описаны приемы работы с наиболее часто используемыми прикладными программами пакета Microsoft Office. Особое внимание уделено вопросам обработки медицинской информации и роли компьютерных коммуникаций в медицине. В пособие включены вопросы для самоконтроля и список рефератов. </a:t>
            </a:r>
          </a:p>
        </p:txBody>
      </p:sp>
      <p:pic>
        <p:nvPicPr>
          <p:cNvPr id="6" name="Рисунок 5"/>
          <p:cNvPicPr/>
          <p:nvPr/>
        </p:nvPicPr>
        <p:blipFill rotWithShape="1">
          <a:blip r:embed="rId3"/>
          <a:srcRect l="28888" t="41336" r="53732" b="15657"/>
          <a:stretch/>
        </p:blipFill>
        <p:spPr bwMode="auto">
          <a:xfrm>
            <a:off x="71632" y="3429000"/>
            <a:ext cx="2196114" cy="3312368"/>
          </a:xfrm>
          <a:prstGeom prst="rect">
            <a:avLst/>
          </a:prstGeom>
          <a:ln>
            <a:noFill/>
          </a:ln>
          <a:extLst>
            <a:ext uri="{53640926-AAD7-44D8-BBD7-CCE9431645EC}">
              <a14:shadowObscured xmlns:a14="http://schemas.microsoft.com/office/drawing/2010/main"/>
            </a:ext>
          </a:extLst>
        </p:spPr>
      </p:pic>
      <p:sp>
        <p:nvSpPr>
          <p:cNvPr id="4" name="Прямоугольник 3"/>
          <p:cNvSpPr/>
          <p:nvPr/>
        </p:nvSpPr>
        <p:spPr>
          <a:xfrm>
            <a:off x="2267745" y="3429000"/>
            <a:ext cx="6768751" cy="1569660"/>
          </a:xfrm>
          <a:prstGeom prst="rect">
            <a:avLst/>
          </a:prstGeom>
        </p:spPr>
        <p:txBody>
          <a:bodyPr wrap="square">
            <a:spAutoFit/>
          </a:bodyPr>
          <a:lstStyle/>
          <a:p>
            <a:pPr algn="just"/>
            <a:r>
              <a:rPr lang="ru-RU" sz="1200" b="1" dirty="0"/>
              <a:t>Контроль качества и безопасности медицинской деятельности в медицинской организации : учебное пособие / Г</a:t>
            </a:r>
            <a:r>
              <a:rPr lang="ru-RU" sz="1200" b="1" dirty="0" smtClean="0"/>
              <a:t>. М</a:t>
            </a:r>
            <a:r>
              <a:rPr lang="ru-RU" sz="1200" b="1" dirty="0"/>
              <a:t>. Гайдаров [и др</a:t>
            </a:r>
            <a:r>
              <a:rPr lang="ru-RU" sz="1200" b="1" dirty="0" smtClean="0"/>
              <a:t>.]. </a:t>
            </a:r>
            <a:r>
              <a:rPr lang="ru-RU" sz="1200" b="1" dirty="0"/>
              <a:t>—</a:t>
            </a:r>
            <a:r>
              <a:rPr lang="ru-RU" sz="1200" b="1" dirty="0" smtClean="0"/>
              <a:t> </a:t>
            </a:r>
            <a:r>
              <a:rPr lang="ru-RU" sz="1200" b="1" dirty="0"/>
              <a:t>Иркутск : ИГМУ, 2020. — 84 с. </a:t>
            </a:r>
            <a:endParaRPr lang="ru-RU" sz="1200" b="1" dirty="0" smtClean="0"/>
          </a:p>
          <a:p>
            <a:pPr algn="just"/>
            <a:endParaRPr lang="ru-RU" sz="1200" dirty="0"/>
          </a:p>
          <a:p>
            <a:pPr algn="just"/>
            <a:r>
              <a:rPr lang="ru-RU" sz="1200" dirty="0"/>
              <a:t>В учебном пособии освещены основные понятия качества и безопасности медицинской деятельности, подробно изложены формы, средства и механизмы организации государственного, ведомственного, внутреннего контроля качества и безопасности медицинской деятельности. </a:t>
            </a:r>
            <a:endParaRPr lang="ru-RU" sz="1200" dirty="0"/>
          </a:p>
        </p:txBody>
      </p:sp>
    </p:spTree>
    <p:extLst>
      <p:ext uri="{BB962C8B-B14F-4D97-AF65-F5344CB8AC3E}">
        <p14:creationId xmlns:p14="http://schemas.microsoft.com/office/powerpoint/2010/main" val="16072289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4" y="152655"/>
            <a:ext cx="1978030" cy="3132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195736" y="152655"/>
            <a:ext cx="6840761" cy="1569660"/>
          </a:xfrm>
          <a:prstGeom prst="rect">
            <a:avLst/>
          </a:prstGeom>
        </p:spPr>
        <p:txBody>
          <a:bodyPr wrap="square">
            <a:spAutoFit/>
          </a:bodyPr>
          <a:lstStyle/>
          <a:p>
            <a:pPr algn="just"/>
            <a:r>
              <a:rPr lang="ru-RU" sz="1200" b="1" dirty="0"/>
              <a:t>Алтухова Н. Ф.</a:t>
            </a:r>
            <a:r>
              <a:rPr lang="ru-RU" sz="1200" dirty="0"/>
              <a:t> </a:t>
            </a:r>
            <a:r>
              <a:rPr lang="ru-RU" sz="1200" b="1" dirty="0"/>
              <a:t>Системы электронного документооборота : учебное пособие / Н. Ф. Алтухова, А. Л. Дзюбенко, В. В. Лосева, Ю. Б. Чечиков. — Москва : КноРус, 2023. — 201 с. </a:t>
            </a:r>
            <a:endParaRPr lang="ru-RU" sz="1200" b="1" dirty="0" smtClean="0"/>
          </a:p>
          <a:p>
            <a:pPr algn="just"/>
            <a:endParaRPr lang="ru-RU" sz="1200" dirty="0"/>
          </a:p>
          <a:p>
            <a:pPr algn="just"/>
            <a:r>
              <a:rPr lang="ru-RU" sz="1200" dirty="0"/>
              <a:t>Продолжает тему эффективного управления документооборотом организации, рассмотренную в пособии «Системы электронного документооборота». Приводятся примеры решения практических задач в нескольких системах электронного документооборота.</a:t>
            </a:r>
            <a:endParaRPr lang="ru-RU" sz="1200" dirty="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765" t="5799" r="9988" b="6731"/>
          <a:stretch/>
        </p:blipFill>
        <p:spPr bwMode="auto">
          <a:xfrm>
            <a:off x="129285" y="3483140"/>
            <a:ext cx="2028257" cy="3293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157543" y="3329319"/>
            <a:ext cx="6934549" cy="3600986"/>
          </a:xfrm>
          <a:prstGeom prst="rect">
            <a:avLst/>
          </a:prstGeom>
        </p:spPr>
        <p:txBody>
          <a:bodyPr wrap="square">
            <a:spAutoFit/>
          </a:bodyPr>
          <a:lstStyle/>
          <a:p>
            <a:pPr algn="just"/>
            <a:r>
              <a:rPr lang="ru-RU" sz="1200" b="1" dirty="0"/>
              <a:t>Шувалова Н. Н.</a:t>
            </a:r>
            <a:r>
              <a:rPr lang="ru-RU" sz="1200" dirty="0"/>
              <a:t>  </a:t>
            </a:r>
            <a:r>
              <a:rPr lang="ru-RU" sz="1200" b="1" dirty="0"/>
              <a:t>Основы делопроизводства : учебник и практикум для СПО / Н. Н. Шувалова, А. Ю. Иванова ; под общей редакцией Н. Н. Шуваловой. — 3-е изд., перераб. и доп. — Москва : Издательство Юрайт, 2023. — 384 с. — (Профессиональное образование). </a:t>
            </a:r>
            <a:endParaRPr lang="ru-RU" sz="1200" b="1" dirty="0" smtClean="0"/>
          </a:p>
          <a:p>
            <a:pPr algn="just"/>
            <a:endParaRPr lang="ru-RU" sz="1200" dirty="0"/>
          </a:p>
          <a:p>
            <a:pPr algn="just"/>
            <a:r>
              <a:rPr lang="ru-RU" sz="1200" dirty="0"/>
              <a:t>В курсе рассматриваются теоретические и нормативно-методические основы традиционного и электронного делопроизводства, анализируются терминологический аппарат современного делопроизводства, порядок составления и оформления служебных документов. Отличительную особенность данного курса составляет междисциплинарный подход к изучению и созданию документа, поэтому большое внимание уделено не только технологическим вопросам, но и языку служебного документа, составляющему содержательную основу любой информации. Включение в практикум тестовых и практических заданий, активное использование метода самостоятельного выявления и исправления типичных ошибок в управленческих документах путем их редактирования позволяет закрепить усвоенные знания, сформировать умения и навыки составления, оформления документов и организации работы с ними, выработать навыки критического осмысления освоенного материала и самостоятельную позицию, овладеть официально-деловым стилем письменной речи.</a:t>
            </a:r>
            <a:endParaRPr lang="ru-RU" sz="1200" dirty="0"/>
          </a:p>
        </p:txBody>
      </p:sp>
    </p:spTree>
    <p:extLst>
      <p:ext uri="{BB962C8B-B14F-4D97-AF65-F5344CB8AC3E}">
        <p14:creationId xmlns:p14="http://schemas.microsoft.com/office/powerpoint/2010/main" val="196644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23968" y="2780928"/>
            <a:ext cx="6696064" cy="646331"/>
          </a:xfrm>
          <a:prstGeom prst="rect">
            <a:avLst/>
          </a:prstGeom>
        </p:spPr>
        <p:txBody>
          <a:bodyPr wrap="none">
            <a:spAutoFit/>
          </a:bodyPr>
          <a:lstStyle/>
          <a:p>
            <a:r>
              <a:rPr lang="ru-RU" sz="3600" b="1" dirty="0"/>
              <a:t>ОП.02 ОСНОВЫ ПАТОЛОГИИ</a:t>
            </a:r>
            <a:endParaRPr lang="ru-RU" sz="3600" dirty="0"/>
          </a:p>
        </p:txBody>
      </p:sp>
    </p:spTree>
    <p:extLst>
      <p:ext uri="{BB962C8B-B14F-4D97-AF65-F5344CB8AC3E}">
        <p14:creationId xmlns:p14="http://schemas.microsoft.com/office/powerpoint/2010/main" val="194510109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Яркая">
  <a:themeElements>
    <a:clrScheme name="Яркая">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Яркая">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Яркая">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564</TotalTime>
  <Words>13118</Words>
  <Application>Microsoft Office PowerPoint</Application>
  <PresentationFormat>Экран (4:3)</PresentationFormat>
  <Paragraphs>424</Paragraphs>
  <Slides>87</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87</vt:i4>
      </vt:variant>
    </vt:vector>
  </HeadingPairs>
  <TitlesOfParts>
    <vt:vector size="88" baseType="lpstr">
      <vt:lpstr>Яркая</vt:lpstr>
      <vt:lpstr>31.02.01    ЛЕЧЕБНОЕ ДЕЛО</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ЛЕЧЕБНОЕ ДЕЛО</dc:title>
  <dc:creator>teacher</dc:creator>
  <cp:lastModifiedBy>ws lib-02</cp:lastModifiedBy>
  <cp:revision>59</cp:revision>
  <dcterms:created xsi:type="dcterms:W3CDTF">2023-10-16T06:42:14Z</dcterms:created>
  <dcterms:modified xsi:type="dcterms:W3CDTF">2023-10-17T12:12:47Z</dcterms:modified>
</cp:coreProperties>
</file>